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45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2"/>
    <p:restoredTop sz="93577"/>
  </p:normalViewPr>
  <p:slideViewPr>
    <p:cSldViewPr snapToGrid="0" snapToObjects="1">
      <p:cViewPr varScale="1">
        <p:scale>
          <a:sx n="91" d="100"/>
          <a:sy n="91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D089B-FF63-E148-8B3E-61A694F65A54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B4D56-C293-BC45-B490-18E5C16685E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419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B4D56-C293-BC45-B490-18E5C16685E1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228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B4D56-C293-BC45-B490-18E5C16685E1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901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86CB7D7-E8E0-5F43-AEE5-C3263E4825B5}" type="datetimeFigureOut">
              <a:rPr lang="es-ES_tradnl" smtClean="0"/>
              <a:t>29/8/18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CB376CE-385E-2A4A-8653-BD98710343E3}" type="slidenum">
              <a:rPr lang="es-ES_tradnl" smtClean="0"/>
              <a:t>‹#›</a:t>
            </a:fld>
            <a:endParaRPr lang="es-ES_tradn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93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s.wikipedia.org/wiki/Universo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ilenio.com/politica/tener_12_anos-estar_casada-cimacnoticias-redim-madres_adolescentes-milenio_noticias_0_842915716.html" TargetMode="External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784" y="231006"/>
            <a:ext cx="8890319" cy="2375514"/>
          </a:xfrm>
        </p:spPr>
        <p:txBody>
          <a:bodyPr/>
          <a:lstStyle/>
          <a:p>
            <a:r>
              <a:rPr lang="es-ES_tradnl" dirty="0"/>
              <a:t>¿Cómo leer datos?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7558" y="3821229"/>
            <a:ext cx="7394021" cy="1221287"/>
          </a:xfrm>
        </p:spPr>
        <p:txBody>
          <a:bodyPr/>
          <a:lstStyle/>
          <a:p>
            <a:r>
              <a:rPr lang="es-ES_tradnl" dirty="0"/>
              <a:t>O de conceptos estadísticos básicos para usar información cuantitativa y no morir en el intento</a:t>
            </a:r>
          </a:p>
        </p:txBody>
      </p:sp>
    </p:spTree>
    <p:extLst>
      <p:ext uri="{BB962C8B-B14F-4D97-AF65-F5344CB8AC3E}">
        <p14:creationId xmlns:p14="http://schemas.microsoft.com/office/powerpoint/2010/main" val="227912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3373" y="43490"/>
            <a:ext cx="512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/>
              <a:t>Medidas</a:t>
            </a:r>
            <a:r>
              <a:rPr lang="en-US" sz="2800" b="1"/>
              <a:t> de </a:t>
            </a:r>
            <a:r>
              <a:rPr lang="en-US" sz="2800" b="1" err="1"/>
              <a:t>Tendencia</a:t>
            </a:r>
            <a:r>
              <a:rPr lang="en-US" sz="2800" b="1"/>
              <a:t> Central: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3373" y="796002"/>
            <a:ext cx="11077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Supongamos</a:t>
            </a:r>
            <a:r>
              <a:rPr lang="en-US" sz="2400"/>
              <a:t> </a:t>
            </a:r>
            <a:r>
              <a:rPr lang="en-US" sz="2400" err="1"/>
              <a:t>que</a:t>
            </a:r>
            <a:r>
              <a:rPr lang="en-US" sz="2400"/>
              <a:t> </a:t>
            </a:r>
            <a:r>
              <a:rPr lang="en-US" sz="2400" err="1"/>
              <a:t>tenemos</a:t>
            </a:r>
            <a:r>
              <a:rPr lang="en-US" sz="2400"/>
              <a:t> un </a:t>
            </a:r>
            <a:r>
              <a:rPr lang="en-US" sz="2400" err="1"/>
              <a:t>grupo</a:t>
            </a:r>
            <a:r>
              <a:rPr lang="en-US" sz="2400"/>
              <a:t> de 10 personas, 5 hombres y 5 </a:t>
            </a:r>
            <a:r>
              <a:rPr lang="en-US" sz="2400" err="1"/>
              <a:t>mujeres</a:t>
            </a:r>
            <a:r>
              <a:rPr lang="en-US" sz="2400"/>
              <a:t>  - </a:t>
            </a:r>
            <a:r>
              <a:rPr lang="en-US" sz="2400" err="1"/>
              <a:t>todos</a:t>
            </a:r>
            <a:r>
              <a:rPr lang="en-US" sz="2400"/>
              <a:t> </a:t>
            </a:r>
            <a:r>
              <a:rPr lang="en-US" sz="2400" err="1"/>
              <a:t>tomar</a:t>
            </a:r>
            <a:r>
              <a:rPr lang="en-US" sz="2400"/>
              <a:t> un </a:t>
            </a:r>
            <a:r>
              <a:rPr lang="en-US" sz="2400" err="1"/>
              <a:t>examen</a:t>
            </a:r>
            <a:r>
              <a:rPr lang="en-US" sz="2400"/>
              <a:t> y </a:t>
            </a:r>
            <a:r>
              <a:rPr lang="en-US" sz="2400" err="1"/>
              <a:t>tenemos</a:t>
            </a:r>
            <a:r>
              <a:rPr lang="en-US" sz="2400"/>
              <a:t> </a:t>
            </a:r>
            <a:r>
              <a:rPr lang="en-US" sz="2400" err="1"/>
              <a:t>sus</a:t>
            </a:r>
            <a:r>
              <a:rPr lang="en-US" sz="2400"/>
              <a:t> </a:t>
            </a:r>
            <a:r>
              <a:rPr lang="en-US" sz="2400" err="1"/>
              <a:t>resultados</a:t>
            </a:r>
            <a:r>
              <a:rPr lang="en-US" sz="2400"/>
              <a:t> y </a:t>
            </a:r>
            <a:r>
              <a:rPr lang="en-US" sz="2400" err="1"/>
              <a:t>su</a:t>
            </a:r>
            <a:r>
              <a:rPr lang="en-US" sz="2400"/>
              <a:t> </a:t>
            </a:r>
            <a:r>
              <a:rPr lang="en-US" sz="2400" err="1"/>
              <a:t>edad</a:t>
            </a:r>
            <a:r>
              <a:rPr lang="en-US" sz="2400"/>
              <a:t>.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7846" y="1856291"/>
            <a:ext cx="542440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 .- Media</a:t>
            </a:r>
            <a:r>
              <a:rPr lang="en-US" sz="2800" dirty="0"/>
              <a:t>: </a:t>
            </a:r>
          </a:p>
          <a:p>
            <a:endParaRPr lang="en-US" dirty="0"/>
          </a:p>
          <a:p>
            <a:r>
              <a:rPr lang="en-US" sz="2000" dirty="0" err="1"/>
              <a:t>Promedio</a:t>
            </a:r>
            <a:r>
              <a:rPr lang="en-US" sz="2000" dirty="0"/>
              <a:t> </a:t>
            </a:r>
            <a:r>
              <a:rPr lang="en-US" sz="2000" dirty="0" err="1"/>
              <a:t>aritm</a:t>
            </a:r>
            <a:r>
              <a:rPr lang="es-ES" sz="2000" dirty="0"/>
              <a:t>ético de la distribución de una variable.</a:t>
            </a:r>
          </a:p>
          <a:p>
            <a:endParaRPr lang="es-ES" sz="2000" dirty="0"/>
          </a:p>
          <a:p>
            <a:r>
              <a:rPr lang="es-ES" sz="2000" dirty="0"/>
              <a:t>En este caso: media = suma(calificación) / n </a:t>
            </a:r>
          </a:p>
          <a:p>
            <a:endParaRPr lang="es-ES" sz="2000" dirty="0"/>
          </a:p>
          <a:p>
            <a:r>
              <a:rPr lang="es-ES" sz="2000" dirty="0"/>
              <a:t>Media = 66 / 10 =  </a:t>
            </a:r>
            <a:r>
              <a:rPr lang="hr-HR" sz="2000" dirty="0"/>
              <a:t>6.6</a:t>
            </a:r>
          </a:p>
          <a:p>
            <a:endParaRPr lang="hr-HR" sz="2000" dirty="0"/>
          </a:p>
          <a:p>
            <a:endParaRPr lang="es-ES" dirty="0"/>
          </a:p>
          <a:p>
            <a:r>
              <a:rPr lang="es-ES" dirty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52" y="1920927"/>
            <a:ext cx="5750737" cy="48806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9535" y="4702628"/>
            <a:ext cx="52610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La </a:t>
            </a:r>
            <a:r>
              <a:rPr lang="hr-HR" dirty="0" err="1"/>
              <a:t>media</a:t>
            </a:r>
            <a:r>
              <a:rPr lang="hr-HR" dirty="0"/>
              <a:t> nos da, </a:t>
            </a:r>
            <a:r>
              <a:rPr lang="hr-HR" dirty="0" err="1"/>
              <a:t>en</a:t>
            </a:r>
            <a:r>
              <a:rPr lang="hr-HR" dirty="0"/>
              <a:t> </a:t>
            </a:r>
            <a:r>
              <a:rPr lang="hr-HR" dirty="0" err="1"/>
              <a:t>un</a:t>
            </a:r>
            <a:r>
              <a:rPr lang="hr-HR" dirty="0"/>
              <a:t> solo n</a:t>
            </a:r>
            <a:r>
              <a:rPr lang="es-ES" dirty="0" err="1"/>
              <a:t>úmero</a:t>
            </a:r>
            <a:r>
              <a:rPr lang="es-ES" dirty="0"/>
              <a:t>,</a:t>
            </a:r>
            <a:r>
              <a:rPr lang="hr-HR" dirty="0"/>
              <a:t> </a:t>
            </a:r>
            <a:r>
              <a:rPr lang="hr-HR" dirty="0" err="1"/>
              <a:t>un</a:t>
            </a:r>
            <a:r>
              <a:rPr lang="hr-HR" dirty="0"/>
              <a:t> </a:t>
            </a:r>
            <a:r>
              <a:rPr lang="hr-HR" dirty="0" err="1"/>
              <a:t>resumen</a:t>
            </a:r>
            <a:r>
              <a:rPr lang="es-ES" dirty="0"/>
              <a:t> de cómo se distribuye nuestra variable / por eso la amamos mil!</a:t>
            </a:r>
          </a:p>
          <a:p>
            <a:endParaRPr lang="es-ES" dirty="0"/>
          </a:p>
          <a:p>
            <a:r>
              <a:rPr lang="es-ES" dirty="0"/>
              <a:t>NO nos dice ni cuantos valores caen o están cerca de la media ni qué tan esparcidos o juntos están los valores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8" y="712922"/>
            <a:ext cx="8108842" cy="5652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8902" y="557939"/>
            <a:ext cx="238673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El </a:t>
            </a:r>
            <a:r>
              <a:rPr lang="es-ES"/>
              <a:t>polígono</a:t>
            </a:r>
            <a:r>
              <a:rPr lang="en-US"/>
              <a:t> </a:t>
            </a:r>
            <a:r>
              <a:rPr lang="es-ES"/>
              <a:t>rojo es nuestra población de 10 personas, con media 6.6 graficada en </a:t>
            </a:r>
            <a:r>
              <a:rPr lang="es-ES" err="1"/>
              <a:t>kdensities</a:t>
            </a:r>
            <a:r>
              <a:rPr lang="es-ES"/>
              <a:t> en R.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La densidad es mayor cuando más observaciones están en ese punto 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El polígono azul tiene </a:t>
            </a:r>
            <a:r>
              <a:rPr lang="es-ES" i="1"/>
              <a:t>la misma media</a:t>
            </a:r>
            <a:r>
              <a:rPr lang="es-ES"/>
              <a:t> pero sus valores están mucho más dispersos</a:t>
            </a:r>
          </a:p>
          <a:p>
            <a:endParaRPr lang="es-ES"/>
          </a:p>
          <a:p>
            <a:endParaRPr lang="es-E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8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3825" y="1058099"/>
            <a:ext cx="542440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2 .- </a:t>
            </a:r>
            <a:r>
              <a:rPr lang="en-US" sz="2800" b="1" err="1"/>
              <a:t>Moda</a:t>
            </a:r>
            <a:r>
              <a:rPr lang="en-US" sz="2800"/>
              <a:t>: </a:t>
            </a:r>
          </a:p>
          <a:p>
            <a:endParaRPr lang="en-US"/>
          </a:p>
          <a:p>
            <a:endParaRPr lang="es-ES" sz="2000"/>
          </a:p>
          <a:p>
            <a:r>
              <a:rPr lang="es-ES" sz="2000"/>
              <a:t>Nos dice qué valor es el que nuestra variable toma más frecuentemente. </a:t>
            </a:r>
          </a:p>
          <a:p>
            <a:endParaRPr lang="es-ES" sz="2000"/>
          </a:p>
          <a:p>
            <a:endParaRPr lang="es-ES" sz="2000"/>
          </a:p>
          <a:p>
            <a:r>
              <a:rPr lang="es-ES" sz="2000"/>
              <a:t>Por ejemplo; si ordenamos la tabla podemos ver que 10, 8, 7 y 5 salen dos veces cada uno </a:t>
            </a:r>
            <a:r>
              <a:rPr lang="mr-IN" sz="2000"/>
              <a:t>–</a:t>
            </a:r>
            <a:r>
              <a:rPr lang="es-ES" sz="2000"/>
              <a:t> tenemos 4 modas en esta base</a:t>
            </a:r>
          </a:p>
          <a:p>
            <a:endParaRPr lang="es-ES" sz="2000"/>
          </a:p>
          <a:p>
            <a:endParaRPr lang="es-ES" sz="2000"/>
          </a:p>
          <a:p>
            <a:endParaRPr lang="es-ES"/>
          </a:p>
          <a:p>
            <a:r>
              <a:rPr lang="es-ES"/>
              <a:t>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0864" y="151978"/>
            <a:ext cx="512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/>
              <a:t>Medidas</a:t>
            </a:r>
            <a:r>
              <a:rPr lang="en-US" sz="2800" b="1"/>
              <a:t> de </a:t>
            </a:r>
            <a:r>
              <a:rPr lang="en-US" sz="2800" b="1" err="1"/>
              <a:t>Tendencia</a:t>
            </a:r>
            <a:r>
              <a:rPr lang="en-US" sz="2800" b="1"/>
              <a:t> Central: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61" y="675198"/>
            <a:ext cx="5394566" cy="44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6368" y="353880"/>
            <a:ext cx="4933024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3 .- </a:t>
            </a:r>
            <a:r>
              <a:rPr lang="en-US" sz="2800" b="1" err="1"/>
              <a:t>Mediana</a:t>
            </a:r>
            <a:r>
              <a:rPr lang="en-US" sz="2800"/>
              <a:t>: </a:t>
            </a:r>
          </a:p>
          <a:p>
            <a:endParaRPr lang="en-US"/>
          </a:p>
          <a:p>
            <a:endParaRPr lang="es-ES" sz="2000"/>
          </a:p>
          <a:p>
            <a:r>
              <a:rPr lang="es-ES" sz="2000"/>
              <a:t>Es el valor que marca la mitad de la distribución, también llamado percentil 50. </a:t>
            </a:r>
          </a:p>
          <a:p>
            <a:endParaRPr lang="es-ES" sz="2000"/>
          </a:p>
          <a:p>
            <a:r>
              <a:rPr lang="es-ES" sz="2000"/>
              <a:t>Es decir, la mitad de los valores están por encima de ese punto y la mitad por abajo.</a:t>
            </a:r>
          </a:p>
          <a:p>
            <a:endParaRPr lang="es-ES" sz="2000"/>
          </a:p>
          <a:p>
            <a:r>
              <a:rPr lang="es-ES" sz="2000"/>
              <a:t>Cuando hay un número par de observaciones, la mediana es el promedio de los dos números de en medio.</a:t>
            </a:r>
          </a:p>
          <a:p>
            <a:endParaRPr lang="es-ES" sz="2000"/>
          </a:p>
          <a:p>
            <a:r>
              <a:rPr lang="es-ES" sz="2000"/>
              <a:t>N / 2 = 5 y N / 2 + 1 = 6</a:t>
            </a:r>
          </a:p>
          <a:p>
            <a:endParaRPr lang="es-ES" sz="2000"/>
          </a:p>
          <a:p>
            <a:r>
              <a:rPr lang="es-ES" sz="2000"/>
              <a:t>El quinto y el sexto número son 7 </a:t>
            </a:r>
          </a:p>
          <a:p>
            <a:endParaRPr lang="es-ES" sz="2000"/>
          </a:p>
          <a:p>
            <a:r>
              <a:rPr lang="es-ES" sz="2000"/>
              <a:t>7 + 7 / 2 = 7 </a:t>
            </a:r>
          </a:p>
          <a:p>
            <a:endParaRPr lang="es-ES" sz="2000"/>
          </a:p>
          <a:p>
            <a:endParaRPr lang="es-E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95" y="1000663"/>
            <a:ext cx="5394566" cy="44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39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P: ¿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qu</a:t>
            </a:r>
            <a:r>
              <a:rPr lang="es-ES" dirty="0"/>
              <a:t>é valores dividen a la población en 4? ¿En 10? </a:t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>R: Obvia!</a:t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>Cuartiles, quintiles, </a:t>
            </a:r>
            <a:r>
              <a:rPr lang="es-ES" dirty="0" err="1"/>
              <a:t>deciles</a:t>
            </a:r>
            <a:r>
              <a:rPr lang="es-ES" dirty="0"/>
              <a:t> y </a:t>
            </a:r>
            <a:r>
              <a:rPr lang="es-ES" dirty="0" err="1"/>
              <a:t>centiles</a:t>
            </a:r>
            <a:r>
              <a:rPr lang="es-ES" dirty="0"/>
              <a:t> </a:t>
            </a:r>
            <a:r>
              <a:rPr lang="mr-IN" dirty="0"/>
              <a:t>–</a:t>
            </a:r>
            <a:r>
              <a:rPr lang="es-ES" dirty="0"/>
              <a:t> misma lógica que la mediana y harto informativos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18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8867" y="573437"/>
            <a:ext cx="112827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/>
              <a:t>Cuando usas la mediana y la media juntas puedes saber qué tan concentrados están los valores de tu distribución hacia alguno de los dos lados</a:t>
            </a:r>
          </a:p>
          <a:p>
            <a:endParaRPr lang="es-ES" sz="3200" b="1"/>
          </a:p>
          <a:p>
            <a:endParaRPr lang="es-ES" sz="3200" b="1"/>
          </a:p>
          <a:p>
            <a:r>
              <a:rPr lang="es-ES" sz="3200" b="1"/>
              <a:t>Por ejemplo, si  la media fuera 6.6 pero la mediana 1 </a:t>
            </a:r>
          </a:p>
          <a:p>
            <a:endParaRPr lang="es-ES" sz="3200" b="1"/>
          </a:p>
          <a:p>
            <a:r>
              <a:rPr lang="es-ES" sz="3200" b="1"/>
              <a:t>¿Qué podríamos concluir?</a:t>
            </a:r>
          </a:p>
        </p:txBody>
      </p:sp>
    </p:spTree>
    <p:extLst>
      <p:ext uri="{BB962C8B-B14F-4D97-AF65-F5344CB8AC3E}">
        <p14:creationId xmlns:p14="http://schemas.microsoft.com/office/powerpoint/2010/main" val="1598974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874" y="325465"/>
            <a:ext cx="108727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/>
              <a:t>Cuando la distribución de la variable es normal y cuando tienes N suficientemente grande, las tres medidas de tendencia central tienden a converger.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27" y="3074476"/>
            <a:ext cx="5882253" cy="35920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142" y="5102942"/>
            <a:ext cx="2949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Una</a:t>
            </a:r>
            <a:r>
              <a:rPr lang="en-US"/>
              <a:t> de </a:t>
            </a:r>
            <a:r>
              <a:rPr lang="en-US" err="1"/>
              <a:t>las</a:t>
            </a:r>
            <a:r>
              <a:rPr lang="en-US"/>
              <a:t> </a:t>
            </a:r>
            <a:r>
              <a:rPr lang="en-US" err="1"/>
              <a:t>razones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las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la </a:t>
            </a:r>
            <a:r>
              <a:rPr lang="en-US" err="1"/>
              <a:t>distribuci</a:t>
            </a:r>
            <a:r>
              <a:rPr lang="es-ES" err="1"/>
              <a:t>ón</a:t>
            </a:r>
            <a:r>
              <a:rPr lang="es-ES"/>
              <a:t> normal es el santo grial.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2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658" y="94927"/>
            <a:ext cx="9601200" cy="1485900"/>
          </a:xfrm>
        </p:spPr>
        <p:txBody>
          <a:bodyPr/>
          <a:lstStyle/>
          <a:p>
            <a:r>
              <a:rPr lang="en-US" err="1"/>
              <a:t>Medidas</a:t>
            </a:r>
            <a:r>
              <a:rPr lang="en-US"/>
              <a:t> de </a:t>
            </a:r>
            <a:r>
              <a:rPr lang="en-US" err="1"/>
              <a:t>Variabilidad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643" y="1580827"/>
            <a:ext cx="11223357" cy="24642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Las </a:t>
            </a:r>
            <a:r>
              <a:rPr lang="en-US" sz="2400" dirty="0" err="1"/>
              <a:t>medidas</a:t>
            </a:r>
            <a:r>
              <a:rPr lang="en-US" sz="2400" dirty="0"/>
              <a:t> de </a:t>
            </a:r>
            <a:r>
              <a:rPr lang="en-US" sz="2400" dirty="0" err="1"/>
              <a:t>tendencia</a:t>
            </a:r>
            <a:r>
              <a:rPr lang="en-US" sz="2400" dirty="0"/>
              <a:t> central son super </a:t>
            </a:r>
            <a:r>
              <a:rPr lang="es-ES" sz="2400" dirty="0"/>
              <a:t>útiles y las amamos, pero son la mitad de la información. </a:t>
            </a:r>
          </a:p>
          <a:p>
            <a:pPr marL="0" indent="0">
              <a:buNone/>
            </a:pPr>
            <a:r>
              <a:rPr lang="en-US" sz="2400" dirty="0"/>
              <a:t>Si no </a:t>
            </a:r>
            <a:r>
              <a:rPr lang="en-US" sz="2400" dirty="0" err="1"/>
              <a:t>entendemos</a:t>
            </a:r>
            <a:r>
              <a:rPr lang="en-US" sz="2400" dirty="0"/>
              <a:t> la </a:t>
            </a:r>
            <a:r>
              <a:rPr lang="en-US" sz="2400" dirty="0" err="1"/>
              <a:t>variabilidad</a:t>
            </a:r>
            <a:r>
              <a:rPr lang="en-US" sz="2400" dirty="0"/>
              <a:t> de </a:t>
            </a:r>
            <a:r>
              <a:rPr lang="en-US" sz="2400" dirty="0" err="1"/>
              <a:t>nuestros</a:t>
            </a:r>
            <a:r>
              <a:rPr lang="en-US" sz="2400" dirty="0"/>
              <a:t> </a:t>
            </a:r>
            <a:r>
              <a:rPr lang="en-US" sz="2400" dirty="0" err="1"/>
              <a:t>datos</a:t>
            </a:r>
            <a:r>
              <a:rPr lang="en-US" sz="2400" dirty="0"/>
              <a:t>, </a:t>
            </a:r>
            <a:r>
              <a:rPr lang="en-US" sz="2400" dirty="0" err="1"/>
              <a:t>estamos</a:t>
            </a:r>
            <a:r>
              <a:rPr lang="en-US" sz="2400" dirty="0"/>
              <a:t> </a:t>
            </a:r>
            <a:r>
              <a:rPr lang="en-US" sz="2400" dirty="0" err="1"/>
              <a:t>entendiendo</a:t>
            </a:r>
            <a:r>
              <a:rPr lang="en-US" sz="2400" dirty="0"/>
              <a:t> </a:t>
            </a:r>
            <a:r>
              <a:rPr lang="en-US" sz="2400" dirty="0" err="1"/>
              <a:t>poco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43" y="4819973"/>
            <a:ext cx="11345421" cy="11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0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 </a:t>
            </a:r>
            <a:r>
              <a:rPr lang="en-US" err="1"/>
              <a:t>yo</a:t>
            </a:r>
            <a:r>
              <a:rPr lang="en-US"/>
              <a:t> les </a:t>
            </a:r>
            <a:r>
              <a:rPr lang="en-US" err="1"/>
              <a:t>digo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, en </a:t>
            </a:r>
            <a:r>
              <a:rPr lang="en-US" err="1"/>
              <a:t>promedio</a:t>
            </a:r>
            <a:r>
              <a:rPr lang="en-US"/>
              <a:t> </a:t>
            </a:r>
            <a:r>
              <a:rPr lang="en-US" err="1"/>
              <a:t>las</a:t>
            </a:r>
            <a:r>
              <a:rPr lang="en-US"/>
              <a:t> personas </a:t>
            </a:r>
            <a:r>
              <a:rPr lang="en-US" err="1"/>
              <a:t>sacaron</a:t>
            </a:r>
            <a:r>
              <a:rPr lang="en-US"/>
              <a:t> 6.6 de </a:t>
            </a:r>
            <a:r>
              <a:rPr lang="en-US" err="1"/>
              <a:t>calificaci</a:t>
            </a:r>
            <a:r>
              <a:rPr lang="es-ES" err="1"/>
              <a:t>ón</a:t>
            </a:r>
            <a:r>
              <a:rPr lang="en-US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/>
              <a:t>No les </a:t>
            </a:r>
            <a:r>
              <a:rPr lang="en-US" sz="2800" err="1"/>
              <a:t>estoy</a:t>
            </a:r>
            <a:r>
              <a:rPr lang="en-US" sz="2800"/>
              <a:t> </a:t>
            </a:r>
            <a:r>
              <a:rPr lang="en-US" sz="2800" err="1"/>
              <a:t>diciendo</a:t>
            </a:r>
            <a:r>
              <a:rPr lang="en-US" sz="2800"/>
              <a:t> </a:t>
            </a:r>
            <a:r>
              <a:rPr lang="en-US" sz="2800" err="1"/>
              <a:t>cual</a:t>
            </a:r>
            <a:r>
              <a:rPr lang="en-US" sz="2800"/>
              <a:t> </a:t>
            </a:r>
            <a:r>
              <a:rPr lang="en-US" sz="2800" err="1"/>
              <a:t>fue</a:t>
            </a:r>
            <a:r>
              <a:rPr lang="en-US" sz="2800"/>
              <a:t> el m</a:t>
            </a:r>
            <a:r>
              <a:rPr lang="es-ES" sz="2800" err="1"/>
              <a:t>ínimo</a:t>
            </a:r>
            <a:r>
              <a:rPr lang="es-ES" sz="2800"/>
              <a:t> ni cual fue el máximo</a:t>
            </a:r>
          </a:p>
          <a:p>
            <a:r>
              <a:rPr lang="es-ES" sz="2800"/>
              <a:t>Cuantos pasaron ni cuantos reprobaron</a:t>
            </a:r>
          </a:p>
          <a:p>
            <a:r>
              <a:rPr lang="es-ES" sz="2800"/>
              <a:t>Si los resultados de todos fueron parecidos o disímiles</a:t>
            </a:r>
          </a:p>
          <a:p>
            <a:r>
              <a:rPr lang="es-ES" sz="2800"/>
              <a:t>Si a la mitad le fue muy mal y a la otra mitad muy bien o si la mayoría sacó algo parecido a la media. </a:t>
            </a:r>
          </a:p>
          <a:p>
            <a:endParaRPr lang="es-ES" sz="2800"/>
          </a:p>
          <a:p>
            <a:pPr marL="0" indent="0">
              <a:buNone/>
            </a:pPr>
            <a:r>
              <a:rPr lang="en-US" sz="2800"/>
              <a:t>Tons 3 </a:t>
            </a:r>
            <a:r>
              <a:rPr lang="en-US" sz="2800" err="1"/>
              <a:t>Medidas</a:t>
            </a:r>
            <a:r>
              <a:rPr lang="en-US" sz="2800"/>
              <a:t> de </a:t>
            </a:r>
            <a:r>
              <a:rPr lang="en-US" sz="2800" err="1"/>
              <a:t>dispersi</a:t>
            </a:r>
            <a:r>
              <a:rPr lang="es-ES" sz="2800" err="1"/>
              <a:t>ón</a:t>
            </a:r>
            <a:r>
              <a:rPr lang="es-ES" sz="2800"/>
              <a:t>: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33692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3826" y="517803"/>
            <a:ext cx="53021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 .- </a:t>
            </a:r>
            <a:r>
              <a:rPr lang="en-US" sz="2800" b="1" dirty="0" err="1"/>
              <a:t>Rango</a:t>
            </a:r>
            <a:r>
              <a:rPr lang="en-US" sz="2800" dirty="0"/>
              <a:t>: </a:t>
            </a:r>
          </a:p>
          <a:p>
            <a:endParaRPr lang="en-US" dirty="0"/>
          </a:p>
          <a:p>
            <a:endParaRPr lang="es-ES" sz="2000" dirty="0"/>
          </a:p>
          <a:p>
            <a:r>
              <a:rPr lang="es-ES" sz="2000" dirty="0"/>
              <a:t>La diferencia entre el valor más pequeño y el más grande de nuestra muestra. </a:t>
            </a:r>
          </a:p>
          <a:p>
            <a:endParaRPr lang="es-ES" sz="2000" dirty="0"/>
          </a:p>
          <a:p>
            <a:r>
              <a:rPr lang="es-ES" sz="2000" dirty="0"/>
              <a:t>Nuestro caso es 10 </a:t>
            </a:r>
            <a:r>
              <a:rPr lang="mr-IN" sz="2000" dirty="0"/>
              <a:t>–</a:t>
            </a:r>
            <a:r>
              <a:rPr lang="es-ES" sz="2000" dirty="0"/>
              <a:t> 2  = 8</a:t>
            </a:r>
          </a:p>
          <a:p>
            <a:endParaRPr lang="es-ES" sz="2000" dirty="0"/>
          </a:p>
          <a:p>
            <a:r>
              <a:rPr lang="es-ES" sz="2000" dirty="0"/>
              <a:t>Puedes hacer rangos </a:t>
            </a:r>
            <a:r>
              <a:rPr lang="es-ES" sz="2000" dirty="0" err="1"/>
              <a:t>intercuartiles</a:t>
            </a:r>
            <a:endParaRPr lang="es-ES" sz="2000" dirty="0"/>
          </a:p>
          <a:p>
            <a:endParaRPr lang="es-ES" sz="2000" dirty="0"/>
          </a:p>
          <a:p>
            <a:r>
              <a:rPr lang="es-ES" sz="2000" dirty="0" err="1"/>
              <a:t>Ej</a:t>
            </a:r>
            <a:r>
              <a:rPr lang="es-ES" sz="2000" dirty="0"/>
              <a:t>: ¿Cuál es el rango de ingresos que reciben el 20% de los hogares más pobres?</a:t>
            </a:r>
          </a:p>
          <a:p>
            <a:endParaRPr lang="es-ES" sz="2000" dirty="0"/>
          </a:p>
          <a:p>
            <a:endParaRPr lang="es-E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70" y="684869"/>
            <a:ext cx="5090048" cy="41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758" y="41597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¿Por qué aprender estadística descriptiva y a usar bien </a:t>
            </a:r>
            <a:r>
              <a:rPr lang="es-ES_tradnl" dirty="0" err="1"/>
              <a:t>info</a:t>
            </a:r>
            <a:r>
              <a:rPr lang="es-ES_tradnl"/>
              <a:t> cuantitativa?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1758" y="4322076"/>
            <a:ext cx="240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¿Qué necesidad?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86" y="1517985"/>
            <a:ext cx="7634514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3826" y="517803"/>
            <a:ext cx="489502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2 .- </a:t>
            </a:r>
            <a:r>
              <a:rPr lang="en-US" sz="2800" b="1" err="1"/>
              <a:t>Varianza</a:t>
            </a:r>
            <a:r>
              <a:rPr lang="en-US" sz="2800"/>
              <a:t>: </a:t>
            </a:r>
          </a:p>
          <a:p>
            <a:endParaRPr lang="en-US"/>
          </a:p>
          <a:p>
            <a:r>
              <a:rPr lang="es-ES" sz="2000"/>
              <a:t>Indicador de la dispersión de tus observaciones con respecto a la media. </a:t>
            </a:r>
          </a:p>
          <a:p>
            <a:endParaRPr lang="es-ES" sz="2000"/>
          </a:p>
          <a:p>
            <a:r>
              <a:rPr lang="es-ES" sz="2000"/>
              <a:t>Es literalmente el promedio de la distancia de cada observación a la media. </a:t>
            </a:r>
          </a:p>
          <a:p>
            <a:endParaRPr lang="es-ES" sz="2000"/>
          </a:p>
          <a:p>
            <a:r>
              <a:rPr lang="es-ES" sz="2000"/>
              <a:t>Su principal uso es procreativo (mamá de la desviación estándar)</a:t>
            </a:r>
          </a:p>
          <a:p>
            <a:endParaRPr lang="es-ES" sz="2000"/>
          </a:p>
          <a:p>
            <a:r>
              <a:rPr lang="es-ES" sz="2000"/>
              <a:t>Lo elevamos al cuadrado porque lo que te interesa es la distancia a (en términos absolutos) no si es menor que o mayor que la media</a:t>
            </a:r>
          </a:p>
          <a:p>
            <a:endParaRPr lang="es-ES" sz="2000"/>
          </a:p>
        </p:txBody>
      </p:sp>
      <p:sp>
        <p:nvSpPr>
          <p:cNvPr id="6" name="TextBox 5"/>
          <p:cNvSpPr txBox="1"/>
          <p:nvPr/>
        </p:nvSpPr>
        <p:spPr>
          <a:xfrm>
            <a:off x="7565923" y="176981"/>
            <a:ext cx="43328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Ej</a:t>
            </a:r>
            <a:r>
              <a:rPr lang="en-US"/>
              <a:t>: </a:t>
            </a:r>
            <a:r>
              <a:rPr lang="en-US" err="1"/>
              <a:t>nosotras</a:t>
            </a:r>
            <a:r>
              <a:rPr lang="en-US"/>
              <a:t> </a:t>
            </a:r>
            <a:r>
              <a:rPr lang="en-US" err="1"/>
              <a:t>sabemos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la media </a:t>
            </a:r>
            <a:r>
              <a:rPr lang="en-US" err="1"/>
              <a:t>es</a:t>
            </a:r>
            <a:r>
              <a:rPr lang="en-US"/>
              <a:t> 6.6, </a:t>
            </a:r>
            <a:r>
              <a:rPr lang="en-US" err="1"/>
              <a:t>entonces</a:t>
            </a:r>
            <a:r>
              <a:rPr lang="en-US"/>
              <a:t> para </a:t>
            </a:r>
            <a:r>
              <a:rPr lang="en-US" err="1"/>
              <a:t>calcular</a:t>
            </a:r>
            <a:r>
              <a:rPr lang="en-US"/>
              <a:t> la </a:t>
            </a:r>
            <a:r>
              <a:rPr lang="en-US" err="1"/>
              <a:t>varianza</a:t>
            </a:r>
            <a:r>
              <a:rPr lang="en-US"/>
              <a:t> </a:t>
            </a:r>
            <a:r>
              <a:rPr lang="en-US" err="1"/>
              <a:t>ser</a:t>
            </a:r>
            <a:r>
              <a:rPr lang="es-ES" err="1"/>
              <a:t>ía</a:t>
            </a:r>
            <a:r>
              <a:rPr lang="es-ES"/>
              <a:t> algo así:</a:t>
            </a:r>
          </a:p>
          <a:p>
            <a:endParaRPr lang="es-ES"/>
          </a:p>
          <a:p>
            <a:r>
              <a:rPr lang="es-ES"/>
              <a:t>(2 - 6.6) ^ 2 + (4 </a:t>
            </a:r>
            <a:r>
              <a:rPr lang="mr-IN"/>
              <a:t>–</a:t>
            </a:r>
            <a:r>
              <a:rPr lang="es-ES"/>
              <a:t> 6.6) ^ 2 + </a:t>
            </a:r>
            <a:r>
              <a:rPr lang="mr-IN"/>
              <a:t>…</a:t>
            </a:r>
            <a:r>
              <a:rPr lang="es-ES"/>
              <a:t> / 10</a:t>
            </a:r>
          </a:p>
          <a:p>
            <a:r>
              <a:rPr lang="es-ES"/>
              <a:t> </a:t>
            </a:r>
          </a:p>
          <a:p>
            <a:r>
              <a:rPr lang="es-ES"/>
              <a:t>=  </a:t>
            </a:r>
            <a:r>
              <a:rPr lang="cs-CZ"/>
              <a:t>6.71</a:t>
            </a:r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823" y="2552175"/>
            <a:ext cx="4332863" cy="354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26" y="5172192"/>
            <a:ext cx="2853813" cy="147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0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8861" y="-21683"/>
            <a:ext cx="4895026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3 .- </a:t>
            </a:r>
            <a:r>
              <a:rPr lang="en-US" sz="2800" b="1" err="1"/>
              <a:t>Desviaci</a:t>
            </a:r>
            <a:r>
              <a:rPr lang="es-ES" sz="2800" b="1" err="1"/>
              <a:t>ón</a:t>
            </a:r>
            <a:r>
              <a:rPr lang="es-ES" sz="2800" b="1"/>
              <a:t> </a:t>
            </a:r>
            <a:r>
              <a:rPr lang="es-ES" sz="2800" b="1" err="1"/>
              <a:t>Estandar</a:t>
            </a:r>
            <a:r>
              <a:rPr lang="en-US" sz="2800"/>
              <a:t>: </a:t>
            </a:r>
          </a:p>
          <a:p>
            <a:endParaRPr lang="en-US" sz="2000" b="1"/>
          </a:p>
          <a:p>
            <a:r>
              <a:rPr lang="es-ES" sz="2400"/>
              <a:t>La desviación estándar es la desviación promedio de los individuos a la media. </a:t>
            </a:r>
          </a:p>
          <a:p>
            <a:endParaRPr lang="es-ES" sz="2400" b="1"/>
          </a:p>
          <a:p>
            <a:r>
              <a:rPr lang="es-ES" sz="2400" b="1"/>
              <a:t>Es la raíz de la varianza</a:t>
            </a:r>
          </a:p>
          <a:p>
            <a:endParaRPr lang="es-ES" sz="2400" b="1"/>
          </a:p>
          <a:p>
            <a:r>
              <a:rPr lang="es-ES" sz="2400" b="1"/>
              <a:t>√ </a:t>
            </a:r>
            <a:r>
              <a:rPr lang="cs-CZ" sz="2400" b="1"/>
              <a:t>6.71 = </a:t>
            </a:r>
            <a:r>
              <a:rPr lang="hr-HR" sz="2400" b="1"/>
              <a:t>2.59</a:t>
            </a:r>
            <a:endParaRPr lang="es-ES" sz="2400" b="1"/>
          </a:p>
          <a:p>
            <a:endParaRPr lang="es-ES" sz="2400" b="1"/>
          </a:p>
          <a:p>
            <a:r>
              <a:rPr lang="es-ES" sz="2400"/>
              <a:t>¿Por qué sacar raíz?  Para tenerla en la misma unidad que la media (la varianza está en unidades cuadradas)</a:t>
            </a:r>
          </a:p>
          <a:p>
            <a:endParaRPr lang="es-ES" sz="2400"/>
          </a:p>
          <a:p>
            <a:r>
              <a:rPr lang="es-ES" sz="2400" err="1"/>
              <a:t>Osea</a:t>
            </a:r>
            <a:r>
              <a:rPr lang="es-ES" sz="2400"/>
              <a:t>, es más fácil de interpretar que la varianza. </a:t>
            </a:r>
          </a:p>
          <a:p>
            <a:endParaRPr lang="es-ES" sz="2000"/>
          </a:p>
          <a:p>
            <a:endParaRPr lang="es-ES" sz="2000"/>
          </a:p>
        </p:txBody>
      </p:sp>
      <p:sp>
        <p:nvSpPr>
          <p:cNvPr id="5" name="TextBox 4"/>
          <p:cNvSpPr txBox="1"/>
          <p:nvPr/>
        </p:nvSpPr>
        <p:spPr>
          <a:xfrm>
            <a:off x="6902246" y="2519119"/>
            <a:ext cx="4837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En </a:t>
            </a:r>
            <a:r>
              <a:rPr lang="en-US" sz="2400" b="1" err="1"/>
              <a:t>promedio</a:t>
            </a:r>
            <a:r>
              <a:rPr lang="en-US" sz="2400" b="1"/>
              <a:t>, la </a:t>
            </a:r>
            <a:r>
              <a:rPr lang="en-US" sz="2400" b="1" err="1"/>
              <a:t>calificaci</a:t>
            </a:r>
            <a:r>
              <a:rPr lang="es-ES" sz="2400" b="1" err="1"/>
              <a:t>ón</a:t>
            </a:r>
            <a:r>
              <a:rPr lang="es-ES" sz="2400" b="1"/>
              <a:t> de los individuos se desvía de la media en 2.6 puntos</a:t>
            </a:r>
            <a:endParaRPr lang="en-US" sz="2400" b="1"/>
          </a:p>
        </p:txBody>
      </p:sp>
      <p:sp>
        <p:nvSpPr>
          <p:cNvPr id="6" name="Left Arrow 5"/>
          <p:cNvSpPr/>
          <p:nvPr/>
        </p:nvSpPr>
        <p:spPr>
          <a:xfrm>
            <a:off x="3642492" y="2993923"/>
            <a:ext cx="2772697" cy="2507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7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91730"/>
            <a:ext cx="961594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/>
              <a:t>Ahora</a:t>
            </a:r>
            <a:r>
              <a:rPr lang="en-US" sz="3200"/>
              <a:t> </a:t>
            </a:r>
            <a:r>
              <a:rPr lang="es-ES" sz="3200"/>
              <a:t>sí, vamos a interpretar nuestros datos</a:t>
            </a:r>
          </a:p>
          <a:p>
            <a:endParaRPr lang="es-ES" sz="3200"/>
          </a:p>
          <a:p>
            <a:endParaRPr lang="es-ES" sz="3200"/>
          </a:p>
          <a:p>
            <a:r>
              <a:rPr lang="es-ES" sz="3200"/>
              <a:t>Media = 6.6</a:t>
            </a:r>
          </a:p>
          <a:p>
            <a:endParaRPr lang="es-ES" sz="3200"/>
          </a:p>
          <a:p>
            <a:r>
              <a:rPr lang="es-ES" sz="3200"/>
              <a:t>Mediana =  7</a:t>
            </a:r>
          </a:p>
          <a:p>
            <a:endParaRPr lang="es-ES" sz="3200"/>
          </a:p>
          <a:p>
            <a:r>
              <a:rPr lang="es-ES" sz="3200"/>
              <a:t>Rango =  8 </a:t>
            </a:r>
          </a:p>
          <a:p>
            <a:endParaRPr lang="es-ES" sz="3200"/>
          </a:p>
          <a:p>
            <a:r>
              <a:rPr lang="es-ES" sz="3200"/>
              <a:t>Desviación Estándar: </a:t>
            </a:r>
            <a:r>
              <a:rPr lang="hr-HR" sz="3200" b="1"/>
              <a:t>2.6</a:t>
            </a:r>
            <a:endParaRPr lang="es-ES" sz="3200" b="1"/>
          </a:p>
          <a:p>
            <a:endParaRPr lang="es-ES" sz="3200"/>
          </a:p>
        </p:txBody>
      </p:sp>
      <p:sp>
        <p:nvSpPr>
          <p:cNvPr id="2" name="TextBox 1"/>
          <p:cNvSpPr txBox="1"/>
          <p:nvPr/>
        </p:nvSpPr>
        <p:spPr>
          <a:xfrm>
            <a:off x="914400" y="5611761"/>
            <a:ext cx="10574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En promedio, los alumnos tienen una </a:t>
            </a:r>
            <a:r>
              <a:rPr lang="es-ES_tradnl" dirty="0" err="1"/>
              <a:t>calificaci</a:t>
            </a:r>
            <a:r>
              <a:rPr lang="es-ES" dirty="0" err="1"/>
              <a:t>ón</a:t>
            </a:r>
            <a:r>
              <a:rPr lang="es-ES" dirty="0"/>
              <a:t> de 6.6, la mitad sacó más de 7 y la mitad menos de 7. El rango de las calificaciones es de 8 y, en promedio, las calificaciones de los alumnos varían en 2.6 puntos de la media.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0572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148" y="176981"/>
            <a:ext cx="9984658" cy="1861984"/>
          </a:xfrm>
        </p:spPr>
        <p:txBody>
          <a:bodyPr>
            <a:normAutofit/>
          </a:bodyPr>
          <a:lstStyle/>
          <a:p>
            <a:r>
              <a:rPr lang="en-US" sz="4900" b="1" dirty="0"/>
              <a:t>¿C</a:t>
            </a:r>
            <a:r>
              <a:rPr lang="es-ES" sz="4900" b="1" dirty="0" err="1"/>
              <a:t>ómo</a:t>
            </a:r>
            <a:r>
              <a:rPr lang="es-ES" sz="4900" b="1" dirty="0"/>
              <a:t> leer datos</a:t>
            </a:r>
            <a:r>
              <a:rPr lang="es-ES" dirty="0"/>
              <a:t>? </a:t>
            </a:r>
            <a:br>
              <a:rPr lang="es-ES" dirty="0"/>
            </a:br>
            <a:endParaRPr lang="en-US" sz="2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929148" y="1924665"/>
            <a:ext cx="109497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s-ES_tradnl" sz="3600" dirty="0"/>
              <a:t>Ya sabemos cómo sacar estadísticos descriptivos y cómo interpretarlos pero</a:t>
            </a:r>
          </a:p>
          <a:p>
            <a:endParaRPr lang="es-ES_tradnl" sz="3600" dirty="0"/>
          </a:p>
          <a:p>
            <a:r>
              <a:rPr lang="es-ES_tradnl" sz="3600" dirty="0"/>
              <a:t>¿A qué conclusiones ‘válidas’ podemos llegar con ellos?</a:t>
            </a:r>
          </a:p>
          <a:p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1724429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631768"/>
            <a:ext cx="10351373" cy="5899090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_tradnl" sz="3200" b="1" dirty="0"/>
              <a:t>Antes de concluir cualquier cosa con tus datos tienes que (¿deberías?) hacer dos cosas: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8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s-ES_tradnl" sz="3200" b="1" dirty="0"/>
              <a:t>Pensar comparativamente / </a:t>
            </a:r>
            <a:r>
              <a:rPr lang="es-ES_tradnl" sz="3200" dirty="0"/>
              <a:t>¿Comparado con qué?  ¿Si incluyo otras observaciones u otros años cambian mis conclusiones?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s-ES_tradnl" sz="32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s-ES_tradnl" sz="24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s-ES_tradnl" sz="3200" b="1" dirty="0"/>
              <a:t>Pensar </a:t>
            </a:r>
            <a:r>
              <a:rPr lang="es-ES_tradnl" sz="3200" b="1" dirty="0" err="1"/>
              <a:t>contrafactualmente</a:t>
            </a:r>
            <a:r>
              <a:rPr lang="es-ES_tradnl" sz="3200" b="1" dirty="0"/>
              <a:t> / </a:t>
            </a:r>
            <a:r>
              <a:rPr lang="es-ES_tradnl" sz="3200" dirty="0"/>
              <a:t>¿Qué hubiera pasado si..? ¿Y si en lugar de ser hombre fuera mujer? ¿El “tratamiento” hubiera tenido el mismo efecto en otro grupo? </a:t>
            </a:r>
          </a:p>
        </p:txBody>
      </p:sp>
    </p:spTree>
    <p:extLst>
      <p:ext uri="{BB962C8B-B14F-4D97-AF65-F5344CB8AC3E}">
        <p14:creationId xmlns:p14="http://schemas.microsoft.com/office/powerpoint/2010/main" val="1533816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155714"/>
            <a:ext cx="10883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/>
              <a:t>Comparar ¿qué con qué y cómo? </a:t>
            </a:r>
            <a:r>
              <a:rPr lang="mr-IN" sz="4000" dirty="0"/>
              <a:t>–</a:t>
            </a:r>
            <a:r>
              <a:rPr lang="es-ES_tradnl" sz="4000" dirty="0"/>
              <a:t> </a:t>
            </a:r>
            <a:r>
              <a:rPr lang="es-ES_tradnl" sz="4000" i="1" dirty="0" err="1"/>
              <a:t>that</a:t>
            </a:r>
            <a:r>
              <a:rPr lang="es-ES_tradnl" sz="4000" dirty="0"/>
              <a:t> </a:t>
            </a:r>
            <a:r>
              <a:rPr lang="es-ES_tradnl" sz="4000" dirty="0" err="1"/>
              <a:t>is</a:t>
            </a:r>
            <a:r>
              <a:rPr lang="es-ES_tradnl" sz="4000" dirty="0"/>
              <a:t> </a:t>
            </a:r>
            <a:r>
              <a:rPr lang="es-ES_tradnl" sz="4000" dirty="0" err="1"/>
              <a:t>the</a:t>
            </a:r>
            <a:r>
              <a:rPr lang="es-ES_tradnl" sz="4000" dirty="0"/>
              <a:t> </a:t>
            </a:r>
            <a:r>
              <a:rPr lang="es-ES_tradnl" sz="4000" dirty="0" err="1"/>
              <a:t>question</a:t>
            </a:r>
            <a:r>
              <a:rPr lang="es-ES_tradnl" sz="40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1879600"/>
            <a:ext cx="1057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s-ES_tradnl" sz="2400" dirty="0"/>
              <a:t>Entre 2004 y 2016 fueron asesinadas </a:t>
            </a:r>
            <a:r>
              <a:rPr lang="is-IS" sz="2400" b="1" dirty="0"/>
              <a:t>26,266</a:t>
            </a:r>
            <a:r>
              <a:rPr lang="is-IS" sz="2400" dirty="0"/>
              <a:t> mujeres en México ¿qué concluyen? ¿Mucho o poco?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3111044"/>
            <a:ext cx="1036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s-ES_tradnl" sz="2400" dirty="0"/>
              <a:t>¿Y si entre 1991 y 2003 murieron </a:t>
            </a:r>
            <a:r>
              <a:rPr lang="es-ES_tradnl" sz="2400" b="1" dirty="0"/>
              <a:t>40,254</a:t>
            </a:r>
            <a:r>
              <a:rPr lang="es-ES_tradnl" sz="2400" dirty="0"/>
              <a:t> mujeres? ¿Qué concluyen ahora?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4054732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s-ES_tradnl" sz="2400" dirty="0"/>
              <a:t>¿Y si les digo que en Honduras entre 2004 y 2016 murieron </a:t>
            </a:r>
            <a:r>
              <a:rPr lang="es-ES_tradnl" sz="2400" b="1" dirty="0"/>
              <a:t>13,657 </a:t>
            </a:r>
            <a:r>
              <a:rPr lang="es-ES_tradnl" sz="2400" dirty="0"/>
              <a:t>mujeres ?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" y="5367752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s-ES_tradnl" sz="2400" dirty="0"/>
              <a:t>¿Pero si les digo que en México es 13 veces más grande que la de Honduras? </a:t>
            </a:r>
          </a:p>
        </p:txBody>
      </p:sp>
    </p:spTree>
    <p:extLst>
      <p:ext uri="{BB962C8B-B14F-4D97-AF65-F5344CB8AC3E}">
        <p14:creationId xmlns:p14="http://schemas.microsoft.com/office/powerpoint/2010/main" val="24556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2500" y="419100"/>
            <a:ext cx="1031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/>
              <a:t>Los datos que tengas </a:t>
            </a:r>
            <a:r>
              <a:rPr lang="mr-IN" sz="3200" b="1" dirty="0"/>
              <a:t>–</a:t>
            </a:r>
            <a:r>
              <a:rPr lang="es-ES_tradnl" sz="3200" b="1" dirty="0"/>
              <a:t> es decir, las comparaciones que hagas </a:t>
            </a:r>
            <a:r>
              <a:rPr lang="mr-IN" sz="3200" b="1" dirty="0"/>
              <a:t>–</a:t>
            </a:r>
            <a:r>
              <a:rPr lang="es-ES" sz="3200" b="1" dirty="0"/>
              <a:t> determinan </a:t>
            </a:r>
            <a:r>
              <a:rPr lang="es-ES_tradnl" sz="3200" b="1" dirty="0"/>
              <a:t>las conclusiones a las que llegas.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2500" y="5689600"/>
            <a:ext cx="919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Entonces más bien la pregunta es ¿qué comparaciones </a:t>
            </a:r>
            <a:r>
              <a:rPr lang="es-ES_tradnl" sz="2400" i="1" dirty="0"/>
              <a:t>necesito </a:t>
            </a:r>
            <a:r>
              <a:rPr lang="es-ES_tradnl" sz="2400" dirty="0"/>
              <a:t>hacer para estar segura de que mi conclusión no esté errada?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701800"/>
            <a:ext cx="4508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49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9000" y="673100"/>
            <a:ext cx="108585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/>
              <a:t>Comparar es una manera de dar </a:t>
            </a:r>
            <a:r>
              <a:rPr lang="es-ES_tradnl" sz="3600" b="1" dirty="0"/>
              <a:t>contexto</a:t>
            </a:r>
            <a:r>
              <a:rPr lang="es-ES_tradnl" sz="3600" dirty="0"/>
              <a:t> a tus datos</a:t>
            </a:r>
          </a:p>
          <a:p>
            <a:endParaRPr lang="es-ES_tradnl" sz="2400" dirty="0"/>
          </a:p>
          <a:p>
            <a:r>
              <a:rPr lang="es-ES_tradnl" sz="2400" b="1" dirty="0"/>
              <a:t>Pregúntate: </a:t>
            </a:r>
          </a:p>
          <a:p>
            <a:endParaRPr lang="es-ES_tradnl" sz="2400" dirty="0"/>
          </a:p>
          <a:p>
            <a:r>
              <a:rPr lang="es-ES_tradnl" sz="2400" dirty="0"/>
              <a:t>¿Mi información es de qué población? ¿Las conclusiones a las que estoy llegando se limitan a esa población? </a:t>
            </a:r>
          </a:p>
          <a:p>
            <a:endParaRPr lang="es-ES_tradnl" sz="2400" dirty="0"/>
          </a:p>
          <a:p>
            <a:r>
              <a:rPr lang="es-ES_tradnl" sz="2400" dirty="0"/>
              <a:t>¿Estoy haciendo comparaciones en el tiempo o con otros grupos?</a:t>
            </a:r>
          </a:p>
          <a:p>
            <a:endParaRPr lang="es-ES_tradnl" sz="2400" dirty="0"/>
          </a:p>
          <a:p>
            <a:r>
              <a:rPr lang="es-ES_tradnl" sz="2400" dirty="0"/>
              <a:t>Si sí, ¿estoy comparando mi variable de interés o cambios/diferencias en el tamaño de la población?</a:t>
            </a:r>
          </a:p>
          <a:p>
            <a:endParaRPr lang="es-ES_tradnl" sz="2400" dirty="0"/>
          </a:p>
          <a:p>
            <a:r>
              <a:rPr lang="es-ES_tradnl" sz="2400" dirty="0"/>
              <a:t> (A.K.A estoy haciéndolo con totales y debería hacerlo con tasas?)</a:t>
            </a:r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650363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5555" y="249311"/>
            <a:ext cx="10698479" cy="1485900"/>
          </a:xfrm>
        </p:spPr>
        <p:txBody>
          <a:bodyPr>
            <a:normAutofit/>
          </a:bodyPr>
          <a:lstStyle/>
          <a:p>
            <a:r>
              <a:rPr lang="es-ES" dirty="0"/>
              <a:t>Paréntesis: ¿Tasa, Total o Porcentaje?</a:t>
            </a:r>
            <a:br>
              <a:rPr lang="es-ES" dirty="0"/>
            </a:br>
            <a:endParaRPr lang="es-ES_tradnl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362222"/>
            <a:ext cx="101727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/>
              <a:t>La respuesta rápida es: los tres</a:t>
            </a:r>
          </a:p>
          <a:p>
            <a:endParaRPr lang="es-ES_tradnl" dirty="0"/>
          </a:p>
          <a:p>
            <a:r>
              <a:rPr lang="es-ES_tradnl" sz="2000" b="1" dirty="0"/>
              <a:t>Porcentaje es en sí mismo una comparación </a:t>
            </a:r>
            <a:r>
              <a:rPr lang="es-ES" sz="2000" b="1" dirty="0"/>
              <a:t>/ sobre todo en sexo / súper comprensible</a:t>
            </a:r>
          </a:p>
          <a:p>
            <a:endParaRPr lang="es-ES" dirty="0"/>
          </a:p>
          <a:p>
            <a:r>
              <a:rPr lang="es-ES" dirty="0"/>
              <a:t>El 80% de las víctimas de homicidio son hombres (está implícito que el 20% son mujeres)</a:t>
            </a:r>
          </a:p>
          <a:p>
            <a:endParaRPr lang="es-ES" dirty="0"/>
          </a:p>
          <a:p>
            <a:endParaRPr lang="es-ES" dirty="0"/>
          </a:p>
          <a:p>
            <a:r>
              <a:rPr lang="es-ES" b="1" dirty="0"/>
              <a:t>De todos modos se puede dar más contexto</a:t>
            </a:r>
          </a:p>
          <a:p>
            <a:endParaRPr lang="es-ES" dirty="0"/>
          </a:p>
          <a:p>
            <a:r>
              <a:rPr lang="es-ES" dirty="0"/>
              <a:t>Aunque el 80% de las víctimas de homicidio son hombres, sólo representan el 60% de las victimas que mueren en su vivienda</a:t>
            </a:r>
          </a:p>
          <a:p>
            <a:endParaRPr lang="es-ES_tradnl" b="1" dirty="0"/>
          </a:p>
          <a:p>
            <a:endParaRPr lang="es-ES_tradnl" b="1" dirty="0"/>
          </a:p>
          <a:p>
            <a:r>
              <a:rPr lang="es-ES_tradnl" b="1" dirty="0"/>
              <a:t>Totales nos puede servir para dimensionar la magnitud</a:t>
            </a:r>
          </a:p>
          <a:p>
            <a:endParaRPr lang="es-ES_tradnl" b="1" dirty="0"/>
          </a:p>
          <a:p>
            <a:r>
              <a:rPr lang="es-ES_tradnl" dirty="0"/>
              <a:t>Pero usados por sí solos son los peores en contextualizar mi información </a:t>
            </a:r>
          </a:p>
          <a:p>
            <a:endParaRPr lang="es-ES_tradnl" dirty="0"/>
          </a:p>
          <a:p>
            <a:r>
              <a:rPr lang="es-ES_tradnl" b="1" dirty="0"/>
              <a:t>(¡Cifras falsas - </a:t>
            </a:r>
            <a:r>
              <a:rPr lang="es-ES_tradnl" b="1" dirty="0" err="1"/>
              <a:t>don’t</a:t>
            </a:r>
            <a:r>
              <a:rPr lang="es-ES_tradnl" b="1" dirty="0"/>
              <a:t> </a:t>
            </a:r>
            <a:r>
              <a:rPr lang="es-ES_tradnl" b="1" dirty="0" err="1"/>
              <a:t>quote</a:t>
            </a:r>
            <a:r>
              <a:rPr lang="es-ES_tradnl" b="1" dirty="0"/>
              <a:t> me!)</a:t>
            </a:r>
          </a:p>
        </p:txBody>
      </p:sp>
    </p:spTree>
    <p:extLst>
      <p:ext uri="{BB962C8B-B14F-4D97-AF65-F5344CB8AC3E}">
        <p14:creationId xmlns:p14="http://schemas.microsoft.com/office/powerpoint/2010/main" val="76805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5555" y="249311"/>
            <a:ext cx="10698479" cy="1485900"/>
          </a:xfrm>
        </p:spPr>
        <p:txBody>
          <a:bodyPr>
            <a:normAutofit/>
          </a:bodyPr>
          <a:lstStyle/>
          <a:p>
            <a:r>
              <a:rPr lang="es-ES" dirty="0"/>
              <a:t>Paréntesis: ¿Tasa, Total o Porcentaje?</a:t>
            </a:r>
            <a:br>
              <a:rPr lang="es-ES" dirty="0"/>
            </a:br>
            <a:endParaRPr lang="es-ES_tradnl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75555" y="1298722"/>
            <a:ext cx="101727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Tons</a:t>
            </a:r>
            <a:r>
              <a:rPr lang="es-ES" sz="2400" b="1" dirty="0"/>
              <a:t> ¿las tasas qué?</a:t>
            </a:r>
          </a:p>
          <a:p>
            <a:endParaRPr lang="es-ES" sz="2400" b="1" dirty="0"/>
          </a:p>
          <a:p>
            <a:r>
              <a:rPr lang="es-ES" sz="2400" dirty="0"/>
              <a:t>A ver, supongamos una ”probabilidad” estática en 2 poblaciones de ganar la lotería (1%) pero esta probabilidad es inobservable</a:t>
            </a:r>
          </a:p>
          <a:p>
            <a:endParaRPr lang="es-ES" sz="2400" dirty="0"/>
          </a:p>
          <a:p>
            <a:r>
              <a:rPr lang="es-ES" sz="2400" dirty="0"/>
              <a:t>La población A tiene 100 habitantes  y 1 ganador</a:t>
            </a:r>
          </a:p>
          <a:p>
            <a:endParaRPr lang="es-ES" sz="2400" dirty="0"/>
          </a:p>
          <a:p>
            <a:r>
              <a:rPr lang="es-ES" sz="2400" dirty="0"/>
              <a:t>La población B tiene 1000 habitantes y 10 ganadores</a:t>
            </a:r>
          </a:p>
          <a:p>
            <a:endParaRPr lang="es-ES" sz="2400" dirty="0"/>
          </a:p>
          <a:p>
            <a:r>
              <a:rPr lang="es-ES" sz="2400" dirty="0"/>
              <a:t>Si yo digo, “Mientras que la población B tiene 10 ganadores de lotería, la población A solo tiene 1” </a:t>
            </a:r>
          </a:p>
          <a:p>
            <a:endParaRPr lang="es-ES" sz="2400" dirty="0"/>
          </a:p>
          <a:p>
            <a:r>
              <a:rPr lang="es-ES" sz="2400" b="1" dirty="0"/>
              <a:t>¿Qué estoy midiendo, la diferencia de ganar la lotería en cada población o el </a:t>
            </a:r>
            <a:r>
              <a:rPr lang="es-ES" sz="2400" b="1" i="1" dirty="0"/>
              <a:t>tamaño</a:t>
            </a:r>
            <a:r>
              <a:rPr lang="es-ES" sz="2400" b="1" dirty="0"/>
              <a:t> de las distintas poblaciones?</a:t>
            </a:r>
          </a:p>
          <a:p>
            <a:endParaRPr lang="es-ES" sz="2400" b="1" dirty="0"/>
          </a:p>
          <a:p>
            <a:r>
              <a:rPr lang="es-ES" sz="2400" b="1" dirty="0"/>
              <a:t>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1849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275" y="282134"/>
            <a:ext cx="11149859" cy="740908"/>
          </a:xfrm>
        </p:spPr>
        <p:txBody>
          <a:bodyPr/>
          <a:lstStyle/>
          <a:p>
            <a:r>
              <a:rPr lang="es-ES_tradnl"/>
              <a:t>No podemos vivir de evidencia anecdótica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32212" y="1279147"/>
            <a:ext cx="10859984" cy="4845133"/>
          </a:xfrm>
        </p:spPr>
        <p:txBody>
          <a:bodyPr>
            <a:noAutofit/>
          </a:bodyPr>
          <a:lstStyle/>
          <a:p>
            <a:r>
              <a:rPr lang="es-ES_tradnl" sz="2400" b="1"/>
              <a:t>Validar creencias, intuiciones o experiencias (o invalidarlas) </a:t>
            </a:r>
          </a:p>
          <a:p>
            <a:pPr marL="0" indent="0">
              <a:buNone/>
            </a:pPr>
            <a:r>
              <a:rPr lang="es-ES_tradnl" sz="2400"/>
              <a:t>¿Qué tan generalizable es tu experiencia?</a:t>
            </a:r>
          </a:p>
          <a:p>
            <a:pPr marL="0" indent="0">
              <a:buNone/>
            </a:pPr>
            <a:r>
              <a:rPr lang="es-ES_tradnl" sz="2400"/>
              <a:t>¿Qué tan sesgadas por tus creencias son las conclusiones a las que llegas?</a:t>
            </a:r>
          </a:p>
          <a:p>
            <a:pPr marL="0" indent="0">
              <a:buNone/>
            </a:pPr>
            <a:endParaRPr lang="es-ES_tradnl" sz="2400" b="1"/>
          </a:p>
          <a:p>
            <a:r>
              <a:rPr lang="es-ES_tradnl" sz="2400" b="1"/>
              <a:t>Entender mejor un problema o un fenómeno</a:t>
            </a:r>
          </a:p>
          <a:p>
            <a:pPr marL="0" indent="0">
              <a:buNone/>
            </a:pPr>
            <a:r>
              <a:rPr lang="es-ES_tradnl" sz="2400"/>
              <a:t>¿Cómo es diferente la violencia contra hombres que la violencia contra mujeres? </a:t>
            </a:r>
          </a:p>
          <a:p>
            <a:pPr marL="0" indent="0">
              <a:buNone/>
            </a:pPr>
            <a:r>
              <a:rPr lang="es-ES_tradnl" sz="2400" i="1"/>
              <a:t>En qué magnitud difieren</a:t>
            </a:r>
          </a:p>
          <a:p>
            <a:pPr marL="0" indent="0">
              <a:buNone/>
            </a:pPr>
            <a:endParaRPr lang="es-ES_tradnl" sz="2400" i="1"/>
          </a:p>
          <a:p>
            <a:r>
              <a:rPr lang="es-ES_tradnl" sz="2400" b="1"/>
              <a:t>Encontrar explicaciones </a:t>
            </a:r>
          </a:p>
          <a:p>
            <a:pPr marL="0" indent="0">
              <a:buNone/>
            </a:pPr>
            <a:r>
              <a:rPr lang="es-ES_tradnl" sz="2400"/>
              <a:t>Difícil ver las relaciones poblacionales si generalizamos a partir de un par de casos nada más</a:t>
            </a:r>
          </a:p>
          <a:p>
            <a:pPr marL="0" indent="0">
              <a:buNone/>
            </a:pPr>
            <a:endParaRPr lang="es-ES_tradnl" sz="2400"/>
          </a:p>
        </p:txBody>
      </p:sp>
    </p:spTree>
    <p:extLst>
      <p:ext uri="{BB962C8B-B14F-4D97-AF65-F5344CB8AC3E}">
        <p14:creationId xmlns:p14="http://schemas.microsoft.com/office/powerpoint/2010/main" val="438256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114300"/>
            <a:ext cx="11264900" cy="99060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Un ejemplo (datos reales) de muertes maternas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11200"/>
            <a:ext cx="10122049" cy="59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95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8200"/>
            <a:ext cx="9816054" cy="5806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88900"/>
            <a:ext cx="91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Ah! </a:t>
            </a:r>
            <a:r>
              <a:rPr lang="en-US" dirty="0" err="1"/>
              <a:t>Aunque</a:t>
            </a:r>
            <a:r>
              <a:rPr lang="en-US" dirty="0"/>
              <a:t> sea </a:t>
            </a:r>
            <a:r>
              <a:rPr lang="en-US" i="1" dirty="0" err="1"/>
              <a:t>igual</a:t>
            </a:r>
            <a:r>
              <a:rPr lang="en-US" i="1" dirty="0"/>
              <a:t> </a:t>
            </a:r>
            <a:r>
              <a:rPr lang="en-US" dirty="0"/>
              <a:t> de </a:t>
            </a:r>
            <a:r>
              <a:rPr lang="en-US" dirty="0" err="1"/>
              <a:t>peligroso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a luz (¿?)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nacimientos</a:t>
            </a:r>
            <a:r>
              <a:rPr lang="en-US" dirty="0"/>
              <a:t> van a </a:t>
            </a:r>
            <a:r>
              <a:rPr lang="en-US" dirty="0" err="1"/>
              <a:t>morir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personas! Duh</a:t>
            </a:r>
          </a:p>
        </p:txBody>
      </p:sp>
    </p:spTree>
    <p:extLst>
      <p:ext uri="{BB962C8B-B14F-4D97-AF65-F5344CB8AC3E}">
        <p14:creationId xmlns:p14="http://schemas.microsoft.com/office/powerpoint/2010/main" val="187162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203200"/>
            <a:ext cx="9601200" cy="469900"/>
          </a:xfrm>
        </p:spPr>
        <p:txBody>
          <a:bodyPr>
            <a:noAutofit/>
          </a:bodyPr>
          <a:lstStyle/>
          <a:p>
            <a:r>
              <a:rPr lang="es-ES_tradnl" sz="2400" dirty="0" err="1"/>
              <a:t>Tons</a:t>
            </a:r>
            <a:r>
              <a:rPr lang="es-ES_tradnl" sz="2400" dirty="0"/>
              <a:t>? Tasa (o </a:t>
            </a:r>
            <a:r>
              <a:rPr lang="es-ES_tradnl" sz="2400" dirty="0" err="1"/>
              <a:t>Raz</a:t>
            </a:r>
            <a:r>
              <a:rPr lang="es-ES" sz="2400" dirty="0" err="1"/>
              <a:t>ón</a:t>
            </a:r>
            <a:r>
              <a:rPr lang="es-ES" sz="2400" dirty="0"/>
              <a:t> de Muerte Materna)</a:t>
            </a:r>
            <a:endParaRPr lang="es-ES_tradnl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235178" y="-162015"/>
            <a:ext cx="1157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pPr algn="ctr"/>
            <a:r>
              <a:rPr lang="es-ES" dirty="0"/>
              <a:t># Mujeres que mueren en el parto o puerperio 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100 mil nacidos vivos</a:t>
            </a:r>
          </a:p>
        </p:txBody>
      </p:sp>
      <p:sp>
        <p:nvSpPr>
          <p:cNvPr id="5" name="Minus 4"/>
          <p:cNvSpPr/>
          <p:nvPr/>
        </p:nvSpPr>
        <p:spPr>
          <a:xfrm>
            <a:off x="6187049" y="549226"/>
            <a:ext cx="5669280" cy="9847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99" y="1019126"/>
            <a:ext cx="9715500" cy="57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0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3970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Tasas sirven para </a:t>
            </a:r>
            <a:r>
              <a:rPr lang="mr-IN" dirty="0"/>
              <a:t>…</a:t>
            </a:r>
            <a:r>
              <a:rPr lang="es-ES" dirty="0"/>
              <a:t> poder comparar!</a:t>
            </a:r>
            <a:br>
              <a:rPr lang="es-ES" dirty="0"/>
            </a:br>
            <a:r>
              <a:rPr lang="es-ES" sz="4000" dirty="0"/>
              <a:t/>
            </a:r>
            <a:br>
              <a:rPr lang="es-ES" sz="4000" dirty="0"/>
            </a:br>
            <a:r>
              <a:rPr lang="es-ES" sz="4000" dirty="0"/>
              <a:t/>
            </a:r>
            <a:br>
              <a:rPr lang="es-ES" sz="4000" dirty="0"/>
            </a:br>
            <a:r>
              <a:rPr lang="es-ES" sz="4000" dirty="0"/>
              <a:t/>
            </a:r>
            <a:br>
              <a:rPr lang="es-ES" sz="4000" dirty="0"/>
            </a:br>
            <a:r>
              <a:rPr lang="es-ES" sz="3600" dirty="0"/>
              <a:t>En el tiempo o entre poblaciones de diferente tamaño.</a:t>
            </a:r>
            <a:br>
              <a:rPr lang="es-ES" sz="3600" dirty="0"/>
            </a:br>
            <a:r>
              <a:rPr lang="es-ES" sz="3600" dirty="0"/>
              <a:t/>
            </a:r>
            <a:br>
              <a:rPr lang="es-ES" sz="3600" dirty="0"/>
            </a:br>
            <a:r>
              <a:rPr lang="es-ES" sz="3600" dirty="0"/>
              <a:t>¿Podemos comparar el total de muertes maternas en Kenia y en EEUU? </a:t>
            </a:r>
            <a:br>
              <a:rPr lang="es-ES" sz="3600" dirty="0"/>
            </a:br>
            <a:r>
              <a:rPr lang="es-ES" sz="3600" dirty="0"/>
              <a:t/>
            </a:r>
            <a:br>
              <a:rPr lang="es-ES" sz="3600" dirty="0"/>
            </a:br>
            <a:r>
              <a:rPr lang="es-ES" sz="3600" dirty="0"/>
              <a:t>¿Pero la razón? La ‘probabilidad’ de que una mujer se muera en el parto o </a:t>
            </a:r>
            <a:r>
              <a:rPr lang="es-ES" sz="3600" dirty="0" err="1"/>
              <a:t>purperio</a:t>
            </a:r>
            <a:r>
              <a:rPr lang="es-ES" sz="3600" dirty="0"/>
              <a:t> sí</a:t>
            </a:r>
            <a:br>
              <a:rPr lang="es-ES" sz="3600" dirty="0"/>
            </a:b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1505284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Contrafactuales</a:t>
            </a:r>
            <a:r>
              <a:rPr lang="es-ES_tradnl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981200"/>
            <a:ext cx="107061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/>
              <a:t>Dice </a:t>
            </a:r>
            <a:r>
              <a:rPr lang="es-ES_tradnl" sz="2400" dirty="0" err="1"/>
              <a:t>wikipedia</a:t>
            </a:r>
            <a:r>
              <a:rPr lang="es-ES_tradnl" sz="2400" dirty="0"/>
              <a:t> que un </a:t>
            </a:r>
            <a:r>
              <a:rPr lang="es-ES_tradnl" sz="2400" dirty="0" err="1"/>
              <a:t>contrafactual</a:t>
            </a:r>
            <a:r>
              <a:rPr lang="es-ES_tradnl" sz="2400" dirty="0"/>
              <a:t> es “todo acontecimiento o a toda situación que no ha sucedido en el </a:t>
            </a:r>
            <a:r>
              <a:rPr lang="es-ES_tradnl" sz="2400" dirty="0">
                <a:hlinkClick r:id="rId2" tooltip="Universo"/>
              </a:rPr>
              <a:t>universo</a:t>
            </a:r>
            <a:r>
              <a:rPr lang="es-ES_tradnl" sz="2400" dirty="0"/>
              <a:t> actualmente observable, pero que </a:t>
            </a:r>
            <a:r>
              <a:rPr lang="es-ES_tradnl" sz="2400" i="1" dirty="0"/>
              <a:t>podría</a:t>
            </a:r>
            <a:r>
              <a:rPr lang="es-ES_tradnl" sz="2400" dirty="0"/>
              <a:t> haber ocurrido”</a:t>
            </a:r>
          </a:p>
          <a:p>
            <a:pPr marL="0" indent="0">
              <a:buNone/>
            </a:pPr>
            <a:endParaRPr lang="es-ES_tradnl" sz="2400" dirty="0"/>
          </a:p>
          <a:p>
            <a:pPr marL="0" indent="0">
              <a:buNone/>
            </a:pPr>
            <a:r>
              <a:rPr lang="es-ES_tradnl" sz="2400" dirty="0"/>
              <a:t>- Algo que </a:t>
            </a:r>
            <a:r>
              <a:rPr lang="es-ES_tradnl" sz="2400" dirty="0" err="1"/>
              <a:t>podr</a:t>
            </a:r>
            <a:r>
              <a:rPr lang="es-ES" sz="2400" dirty="0" err="1"/>
              <a:t>ía</a:t>
            </a:r>
            <a:r>
              <a:rPr lang="es-ES" sz="2400" dirty="0"/>
              <a:t> haber ocurrido </a:t>
            </a:r>
            <a:r>
              <a:rPr lang="mr-IN" sz="2400" dirty="0"/>
              <a:t>…</a:t>
            </a:r>
            <a:r>
              <a:rPr lang="es-ES" sz="2400" dirty="0"/>
              <a:t> </a:t>
            </a:r>
            <a:r>
              <a:rPr lang="es-ES" sz="2400" dirty="0" err="1"/>
              <a:t>khe</a:t>
            </a:r>
            <a:r>
              <a:rPr lang="es-ES" sz="2400" dirty="0"/>
              <a:t>?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961263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000"/>
            <a:ext cx="9601200" cy="1485900"/>
          </a:xfrm>
        </p:spPr>
        <p:txBody>
          <a:bodyPr/>
          <a:lstStyle/>
          <a:p>
            <a:r>
              <a:rPr lang="es-ES_tradnl" dirty="0"/>
              <a:t>Pensemos en un experimento de laboratorio</a:t>
            </a:r>
            <a:r>
              <a:rPr lang="mr-IN" dirty="0"/>
              <a:t>…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9900"/>
            <a:ext cx="9601200" cy="2514600"/>
          </a:xfrm>
        </p:spPr>
        <p:txBody>
          <a:bodyPr/>
          <a:lstStyle/>
          <a:p>
            <a:pPr marL="0" indent="0">
              <a:buNone/>
            </a:pPr>
            <a:r>
              <a:rPr lang="es-ES_tradnl" dirty="0"/>
              <a:t>Queremos ver el efecto de una nueva medicina en curar una enfermedad X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/>
              <a:t>¿</a:t>
            </a:r>
            <a:r>
              <a:rPr lang="es-ES_tradnl" dirty="0" err="1"/>
              <a:t>Qu</a:t>
            </a:r>
            <a:r>
              <a:rPr lang="es-ES" dirty="0"/>
              <a:t>é hacen?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¿Tienes un grupo de personas enfermas, les das la medicina y ves si se curan?</a:t>
            </a: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965200" y="4343400"/>
            <a:ext cx="9817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Nop</a:t>
            </a:r>
            <a:r>
              <a:rPr lang="en-US" dirty="0"/>
              <a:t>, ¿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</a:t>
            </a:r>
            <a:r>
              <a:rPr lang="es-ES" dirty="0"/>
              <a:t>é? Qué tal que se hubieran curado sin medicina de todos modos.</a:t>
            </a:r>
          </a:p>
          <a:p>
            <a:endParaRPr lang="es-ES" dirty="0"/>
          </a:p>
          <a:p>
            <a:r>
              <a:rPr lang="es-ES" dirty="0"/>
              <a:t>Nos interesa comparar el la salud promedio de los pacientes después de la medicina con la salud promedio que hubieran tenido los pacientes </a:t>
            </a:r>
            <a:r>
              <a:rPr lang="es-ES" b="1" i="1" dirty="0"/>
              <a:t>si no hubieran tomado la medicina. </a:t>
            </a:r>
            <a:endParaRPr lang="es-ES" b="1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1400" y="5956300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/>
              <a:t>CONTRAFACTUAL </a:t>
            </a:r>
          </a:p>
        </p:txBody>
      </p:sp>
    </p:spTree>
    <p:extLst>
      <p:ext uri="{BB962C8B-B14F-4D97-AF65-F5344CB8AC3E}">
        <p14:creationId xmlns:p14="http://schemas.microsoft.com/office/powerpoint/2010/main" val="122892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142" y="119743"/>
            <a:ext cx="9601200" cy="1485900"/>
          </a:xfrm>
        </p:spPr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mujeres</a:t>
            </a:r>
            <a:r>
              <a:rPr lang="en-US" dirty="0"/>
              <a:t> </a:t>
            </a:r>
            <a:r>
              <a:rPr lang="en-US" dirty="0" err="1"/>
              <a:t>ganan</a:t>
            </a:r>
            <a:r>
              <a:rPr lang="en-US" dirty="0"/>
              <a:t> 77 centavos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dolar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gana</a:t>
            </a:r>
            <a:r>
              <a:rPr lang="en-US" dirty="0"/>
              <a:t> un hombre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314" y="2024743"/>
            <a:ext cx="9601200" cy="1270000"/>
          </a:xfrm>
        </p:spPr>
        <p:txBody>
          <a:bodyPr/>
          <a:lstStyle/>
          <a:p>
            <a:pPr marL="0" indent="0">
              <a:buNone/>
            </a:pPr>
            <a:r>
              <a:rPr lang="es-ES" sz="3200" dirty="0"/>
              <a:t>Queremos saber el efecto </a:t>
            </a:r>
            <a:r>
              <a:rPr lang="es-ES" sz="3200" i="1" dirty="0"/>
              <a:t>promedio</a:t>
            </a:r>
            <a:r>
              <a:rPr lang="es-ES" sz="3200" dirty="0"/>
              <a:t> de ser mujer sobre el ingreso. ¿El </a:t>
            </a:r>
            <a:r>
              <a:rPr lang="es-ES" sz="3200" dirty="0" err="1"/>
              <a:t>contrafactual</a:t>
            </a:r>
            <a:r>
              <a:rPr lang="es-ES" sz="3200" dirty="0"/>
              <a:t> cuál es?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4343" y="3510643"/>
            <a:ext cx="949234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¡</a:t>
            </a:r>
            <a:r>
              <a:rPr lang="en-US" sz="2000" dirty="0" err="1" smtClean="0"/>
              <a:t>Bienvenidas</a:t>
            </a:r>
            <a:r>
              <a:rPr lang="en-US" sz="2000" dirty="0" smtClean="0"/>
              <a:t> </a:t>
            </a:r>
            <a:r>
              <a:rPr lang="en-US" sz="2000" dirty="0"/>
              <a:t>al </a:t>
            </a:r>
            <a:r>
              <a:rPr lang="en-US" sz="2000" dirty="0" err="1"/>
              <a:t>problema</a:t>
            </a:r>
            <a:r>
              <a:rPr lang="en-US" sz="2000" dirty="0"/>
              <a:t> central de la </a:t>
            </a:r>
            <a:r>
              <a:rPr lang="en-US" sz="2000" dirty="0" err="1"/>
              <a:t>ciencia</a:t>
            </a:r>
            <a:r>
              <a:rPr lang="en-US" sz="2000" dirty="0"/>
              <a:t> social! No </a:t>
            </a:r>
            <a:r>
              <a:rPr lang="en-US" sz="2000" dirty="0" err="1"/>
              <a:t>podemos</a:t>
            </a:r>
            <a:r>
              <a:rPr lang="en-US" sz="2000" dirty="0"/>
              <a:t> </a:t>
            </a:r>
            <a:r>
              <a:rPr lang="en-US" sz="2000" dirty="0" err="1"/>
              <a:t>observar</a:t>
            </a:r>
            <a:r>
              <a:rPr lang="en-US" sz="2000" dirty="0"/>
              <a:t> al </a:t>
            </a:r>
            <a:r>
              <a:rPr lang="en-US" sz="2000" dirty="0" err="1"/>
              <a:t>mismo</a:t>
            </a:r>
            <a:r>
              <a:rPr lang="en-US" sz="2000" dirty="0"/>
              <a:t> </a:t>
            </a:r>
            <a:r>
              <a:rPr lang="en-US" sz="2000" dirty="0" err="1"/>
              <a:t>individuo</a:t>
            </a:r>
            <a:r>
              <a:rPr lang="en-US" sz="2000" dirty="0"/>
              <a:t> con y sin </a:t>
            </a:r>
            <a:r>
              <a:rPr lang="en-US" sz="2000" dirty="0" err="1"/>
              <a:t>tratamiento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No hay </a:t>
            </a:r>
            <a:r>
              <a:rPr lang="en-US" sz="2000" dirty="0" err="1"/>
              <a:t>una</a:t>
            </a:r>
            <a:r>
              <a:rPr lang="en-US" sz="2000" dirty="0"/>
              <a:t> Caro </a:t>
            </a:r>
            <a:r>
              <a:rPr lang="en-US" sz="2000" dirty="0" err="1"/>
              <a:t>exactamente</a:t>
            </a:r>
            <a:r>
              <a:rPr lang="en-US" sz="2000" dirty="0"/>
              <a:t> </a:t>
            </a:r>
            <a:r>
              <a:rPr lang="en-US" sz="2000" dirty="0" err="1"/>
              <a:t>igual</a:t>
            </a:r>
            <a:r>
              <a:rPr lang="en-US" sz="2000" dirty="0"/>
              <a:t> a m</a:t>
            </a:r>
            <a:r>
              <a:rPr lang="es-ES" sz="2000" dirty="0"/>
              <a:t>í en todo excepto hombre.</a:t>
            </a:r>
          </a:p>
          <a:p>
            <a:endParaRPr lang="en-US" sz="2000" dirty="0"/>
          </a:p>
          <a:p>
            <a:r>
              <a:rPr lang="en-US" sz="2000" dirty="0"/>
              <a:t>¿</a:t>
            </a:r>
            <a:r>
              <a:rPr lang="en-US" sz="2000" dirty="0" err="1"/>
              <a:t>Entonces</a:t>
            </a:r>
            <a:r>
              <a:rPr lang="en-US" sz="2000" dirty="0"/>
              <a:t>? </a:t>
            </a:r>
          </a:p>
          <a:p>
            <a:endParaRPr lang="en-US" sz="2000" dirty="0"/>
          </a:p>
          <a:p>
            <a:r>
              <a:rPr lang="en-US" sz="2000" dirty="0" err="1"/>
              <a:t>Pues</a:t>
            </a:r>
            <a:r>
              <a:rPr lang="en-US" sz="2000" dirty="0"/>
              <a:t> </a:t>
            </a:r>
            <a:r>
              <a:rPr lang="en-US" sz="2000" dirty="0" err="1"/>
              <a:t>nuestro</a:t>
            </a:r>
            <a:r>
              <a:rPr lang="en-US" sz="2000" dirty="0"/>
              <a:t> target </a:t>
            </a:r>
            <a:r>
              <a:rPr lang="en-US" sz="2000" dirty="0" err="1"/>
              <a:t>es</a:t>
            </a:r>
            <a:r>
              <a:rPr lang="en-US" sz="2000" dirty="0"/>
              <a:t> un </a:t>
            </a:r>
            <a:r>
              <a:rPr lang="en-US" sz="2000" dirty="0" err="1"/>
              <a:t>experimento</a:t>
            </a:r>
            <a:r>
              <a:rPr lang="en-US" sz="2000" dirty="0"/>
              <a:t> de </a:t>
            </a:r>
            <a:r>
              <a:rPr lang="en-US" sz="2000" dirty="0" err="1"/>
              <a:t>laboratorio</a:t>
            </a:r>
            <a:r>
              <a:rPr lang="en-US" sz="2000" dirty="0"/>
              <a:t> y de ah</a:t>
            </a:r>
            <a:r>
              <a:rPr lang="es-ES" sz="2000" dirty="0"/>
              <a:t>í moderamos nuestras </a:t>
            </a:r>
            <a:r>
              <a:rPr lang="es-ES" dirty="0"/>
              <a:t>expectativas.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91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343" y="322943"/>
            <a:ext cx="9601200" cy="1839686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“El </a:t>
            </a:r>
            <a:r>
              <a:rPr lang="en-US" sz="3200" b="1" dirty="0" err="1"/>
              <a:t>matrimonio</a:t>
            </a:r>
            <a:r>
              <a:rPr lang="en-US" sz="3200" b="1" dirty="0"/>
              <a:t> de </a:t>
            </a:r>
            <a:r>
              <a:rPr lang="en-US" sz="3200" b="1" dirty="0" err="1"/>
              <a:t>menores</a:t>
            </a:r>
            <a:r>
              <a:rPr lang="en-US" sz="3200" b="1" dirty="0"/>
              <a:t> de </a:t>
            </a:r>
            <a:r>
              <a:rPr lang="en-US" sz="3200" b="1" dirty="0" err="1"/>
              <a:t>edad</a:t>
            </a:r>
            <a:r>
              <a:rPr lang="en-US" sz="3200" b="1" dirty="0"/>
              <a:t> </a:t>
            </a:r>
            <a:r>
              <a:rPr lang="en-US" sz="3200" b="1" dirty="0" err="1"/>
              <a:t>deber</a:t>
            </a:r>
            <a:r>
              <a:rPr lang="es-ES" sz="3200" b="1" dirty="0" err="1"/>
              <a:t>ía</a:t>
            </a:r>
            <a:r>
              <a:rPr lang="es-ES" sz="3200" b="1" dirty="0"/>
              <a:t> estar prohibido </a:t>
            </a:r>
            <a:r>
              <a:rPr lang="en-US" sz="3200" b="1" dirty="0"/>
              <a:t>para </a:t>
            </a:r>
            <a:r>
              <a:rPr lang="en-US" sz="3200" b="1" dirty="0" err="1"/>
              <a:t>proteger</a:t>
            </a:r>
            <a:r>
              <a:rPr lang="en-US" sz="3200" b="1" dirty="0"/>
              <a:t> a </a:t>
            </a:r>
            <a:r>
              <a:rPr lang="en-US" sz="3200" b="1" dirty="0" err="1"/>
              <a:t>las</a:t>
            </a:r>
            <a:r>
              <a:rPr lang="en-US" sz="3200" b="1" dirty="0"/>
              <a:t> </a:t>
            </a:r>
            <a:r>
              <a:rPr lang="en-US" sz="3200" b="1" dirty="0" err="1"/>
              <a:t>mujeres</a:t>
            </a:r>
            <a:r>
              <a:rPr lang="en-US" sz="3200" b="1" dirty="0"/>
              <a:t>” </a:t>
            </a:r>
            <a:br>
              <a:rPr lang="en-US" sz="3200" b="1" dirty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dirty="0"/>
              <a:t>Agree o disagree?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s-ES" sz="3200" dirty="0"/>
              <a:t/>
            </a:r>
            <a:br>
              <a:rPr lang="es-ES" sz="3200" dirty="0"/>
            </a:br>
            <a:r>
              <a:rPr lang="es-ES" sz="3200" dirty="0"/>
              <a:t/>
            </a:r>
            <a:br>
              <a:rPr lang="es-ES" sz="3200" dirty="0"/>
            </a:b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248229" y="2714171"/>
            <a:ext cx="106825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- El </a:t>
            </a:r>
            <a:r>
              <a:rPr lang="en-US" sz="2800" dirty="0" err="1"/>
              <a:t>argumento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son m</a:t>
            </a:r>
            <a:r>
              <a:rPr lang="es-ES" sz="2800" dirty="0" err="1"/>
              <a:t>ás</a:t>
            </a:r>
            <a:r>
              <a:rPr lang="es-ES" sz="2800" dirty="0"/>
              <a:t> vulnerables, que se casan con señores muy grandes, que dejan la escuela, que se embarazan etc.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¿C</a:t>
            </a:r>
            <a:r>
              <a:rPr lang="es-ES" sz="2800" dirty="0" err="1"/>
              <a:t>ómo</a:t>
            </a:r>
            <a:r>
              <a:rPr lang="es-ES" sz="2800" dirty="0"/>
              <a:t> lo probarían/refutarían con datos?</a:t>
            </a:r>
            <a:br>
              <a:rPr lang="es-E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860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514" y="134257"/>
            <a:ext cx="9601200" cy="1485900"/>
          </a:xfrm>
        </p:spPr>
        <p:txBody>
          <a:bodyPr>
            <a:normAutofit/>
          </a:bodyPr>
          <a:lstStyle/>
          <a:p>
            <a:r>
              <a:rPr lang="es-ES" sz="3200" dirty="0"/>
              <a:t>Magnitud del problema ¿muchas, pocas? Comparadas con quién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53" y="711200"/>
            <a:ext cx="712451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12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71" y="0"/>
            <a:ext cx="10731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3772" y="2002971"/>
            <a:ext cx="319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 2015,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casada</a:t>
            </a:r>
            <a:r>
              <a:rPr lang="en-US" dirty="0"/>
              <a:t> </a:t>
            </a:r>
            <a:r>
              <a:rPr lang="en-US" dirty="0" err="1"/>
              <a:t>hab</a:t>
            </a:r>
            <a:r>
              <a:rPr lang="es-ES" dirty="0" err="1"/>
              <a:t>ía</a:t>
            </a:r>
            <a:r>
              <a:rPr lang="es-ES" dirty="0"/>
              <a:t> 4.3 menores en unión libre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8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336" y="147526"/>
            <a:ext cx="10007197" cy="6144631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400"/>
              <a:t>En realidad sólo es esto: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4400"/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800"/>
              <a:t>Aprender las herramientas que te permitan sacar conclusiones comparando </a:t>
            </a:r>
            <a:r>
              <a:rPr lang="es-ES_tradnl" sz="2800" i="1"/>
              <a:t>poblaciones</a:t>
            </a:r>
            <a:r>
              <a:rPr lang="es-ES_tradnl" sz="2800"/>
              <a:t> sistemáticamente en lugar de sacar conclusiones (erradas probablemente) a partir de tus impresiones y experiencias.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2800"/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800"/>
              <a:t>O de cómo superar la falibilidad de nuestros cerebros</a:t>
            </a:r>
          </a:p>
        </p:txBody>
      </p:sp>
    </p:spTree>
    <p:extLst>
      <p:ext uri="{BB962C8B-B14F-4D97-AF65-F5344CB8AC3E}">
        <p14:creationId xmlns:p14="http://schemas.microsoft.com/office/powerpoint/2010/main" val="2062914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76514" y="134257"/>
            <a:ext cx="11212286" cy="1970314"/>
          </a:xfrm>
        </p:spPr>
        <p:txBody>
          <a:bodyPr>
            <a:noAutofit/>
          </a:bodyPr>
          <a:lstStyle/>
          <a:p>
            <a:r>
              <a:rPr lang="es-ES" sz="3600" b="1" dirty="0" err="1"/>
              <a:t>Contrafactual</a:t>
            </a:r>
            <a:r>
              <a:rPr lang="es-ES" sz="3600" b="1" dirty="0"/>
              <a:t>:</a:t>
            </a:r>
            <a:r>
              <a:rPr lang="es-ES" sz="3600" dirty="0"/>
              <a:t/>
            </a:r>
            <a:br>
              <a:rPr lang="es-ES" sz="3600" dirty="0"/>
            </a:br>
            <a:r>
              <a:rPr lang="es-ES" sz="3600" dirty="0"/>
              <a:t/>
            </a:r>
            <a:br>
              <a:rPr lang="es-ES" sz="3600" dirty="0"/>
            </a:br>
            <a:r>
              <a:rPr lang="es-ES" sz="3600" dirty="0"/>
              <a:t/>
            </a:r>
            <a:br>
              <a:rPr lang="es-ES" sz="3600" dirty="0"/>
            </a:br>
            <a:r>
              <a:rPr lang="es-ES" sz="3600" dirty="0"/>
              <a:t> ¿Si no fueran casadas y fueran unidas serían menos vulnerables?</a:t>
            </a:r>
            <a:br>
              <a:rPr lang="es-ES" sz="3600" dirty="0"/>
            </a:br>
            <a:r>
              <a:rPr lang="es-ES" sz="3600" dirty="0"/>
              <a:t/>
            </a:r>
            <a:br>
              <a:rPr lang="es-ES" sz="3600" dirty="0"/>
            </a:br>
            <a:r>
              <a:rPr lang="es-ES" sz="3600" dirty="0"/>
              <a:t>¿Si fueran solteras?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608" y="2656114"/>
            <a:ext cx="3459192" cy="40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65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203199"/>
            <a:ext cx="6905898" cy="64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4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3" y="522514"/>
            <a:ext cx="8898917" cy="571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3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114" y="424543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¿Qu</a:t>
            </a:r>
            <a:r>
              <a:rPr lang="es-ES" dirty="0"/>
              <a:t>é concluimos de prohibir el matrimonio adolescente? (después de ver los datos)</a:t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sz="3100" dirty="0"/>
              <a:t>comparar con: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hlinkClick r:id="rId2"/>
              </a:rPr>
              <a:t> </a:t>
            </a:r>
            <a:r>
              <a:rPr lang="es-ES" sz="2000" dirty="0">
                <a:hlinkClick r:id="rId2"/>
              </a:rPr>
              <a:t>http://www.milenio.com/politica/tener_12_anos-estar_casada-cimacnoticias-redim-madres_adolescentes-milenio_noticias_0_842915716.html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8" y="1750785"/>
            <a:ext cx="6749839" cy="3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758" y="1145264"/>
            <a:ext cx="9601200" cy="964194"/>
          </a:xfrm>
        </p:spPr>
        <p:txBody>
          <a:bodyPr>
            <a:normAutofit fontScale="8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i="1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err="1"/>
              <a:t>Obtener</a:t>
            </a:r>
            <a:r>
              <a:rPr lang="en-US" i="1"/>
              <a:t>, </a:t>
            </a:r>
            <a:r>
              <a:rPr lang="en-US" i="1" err="1"/>
              <a:t>organizar</a:t>
            </a:r>
            <a:r>
              <a:rPr lang="en-US" i="1"/>
              <a:t> </a:t>
            </a:r>
            <a:r>
              <a:rPr lang="en-US" i="1" err="1"/>
              <a:t>presentar</a:t>
            </a:r>
            <a:r>
              <a:rPr lang="en-US" i="1"/>
              <a:t> y </a:t>
            </a:r>
            <a:r>
              <a:rPr lang="en-US" i="1" err="1"/>
              <a:t>describir</a:t>
            </a:r>
            <a:r>
              <a:rPr lang="en-US" i="1"/>
              <a:t> </a:t>
            </a:r>
            <a:r>
              <a:rPr lang="en-US" i="1" err="1"/>
              <a:t>datos</a:t>
            </a:r>
            <a:r>
              <a:rPr lang="en-US" i="1"/>
              <a:t> </a:t>
            </a:r>
            <a:r>
              <a:rPr lang="mr-IN" i="1"/>
              <a:t>–</a:t>
            </a:r>
            <a:r>
              <a:rPr lang="en-US" i="1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i="1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Sumas, </a:t>
            </a:r>
            <a:r>
              <a:rPr lang="en-US" i="1" err="1"/>
              <a:t>totales</a:t>
            </a:r>
            <a:r>
              <a:rPr lang="en-US" i="1"/>
              <a:t>, medias, </a:t>
            </a:r>
            <a:r>
              <a:rPr lang="en-US" i="1" err="1"/>
              <a:t>varianzas</a:t>
            </a:r>
            <a:r>
              <a:rPr lang="en-US" i="1"/>
              <a:t>, </a:t>
            </a:r>
            <a:r>
              <a:rPr lang="en-US" i="1" err="1"/>
              <a:t>medianas</a:t>
            </a:r>
            <a:r>
              <a:rPr lang="en-US" i="1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i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05758" y="332715"/>
            <a:ext cx="10076507" cy="64506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Estadística </a:t>
            </a:r>
            <a:r>
              <a:rPr lang="es-ES_tradnl" dirty="0" smtClean="0"/>
              <a:t>Descriptiva</a:t>
            </a:r>
            <a:endParaRPr lang="es-ES_tradnl" dirty="0"/>
          </a:p>
        </p:txBody>
      </p:sp>
      <p:sp>
        <p:nvSpPr>
          <p:cNvPr id="2" name="TextBox 1"/>
          <p:cNvSpPr txBox="1"/>
          <p:nvPr/>
        </p:nvSpPr>
        <p:spPr>
          <a:xfrm>
            <a:off x="977774" y="2390115"/>
            <a:ext cx="971723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/>
              <a:t>Definiciones básicas:</a:t>
            </a:r>
          </a:p>
          <a:p>
            <a:endParaRPr lang="es-ES_tradnl" sz="2000"/>
          </a:p>
          <a:p>
            <a:pPr marL="342900" indent="-342900">
              <a:buAutoNum type="arabicParenR"/>
            </a:pPr>
            <a:r>
              <a:rPr lang="es-ES_tradnl" sz="2000" b="1"/>
              <a:t>Población</a:t>
            </a:r>
            <a:r>
              <a:rPr lang="es-ES_tradnl" sz="2000"/>
              <a:t>: un grupo (o individuo ¿?) que representa a </a:t>
            </a:r>
            <a:r>
              <a:rPr lang="es-ES_tradnl" sz="2000" i="1"/>
              <a:t>todos</a:t>
            </a:r>
            <a:r>
              <a:rPr lang="es-ES_tradnl" sz="2000"/>
              <a:t> los miembros de ese grupo </a:t>
            </a:r>
          </a:p>
          <a:p>
            <a:pPr marL="342900" indent="-342900">
              <a:buAutoNum type="arabicParenR"/>
            </a:pPr>
            <a:endParaRPr lang="es-ES_tradnl" sz="2000"/>
          </a:p>
          <a:p>
            <a:pPr marL="342900" indent="-342900">
              <a:buAutoNum type="arabicParenR"/>
            </a:pPr>
            <a:r>
              <a:rPr lang="es-ES_tradnl" sz="2000" b="1"/>
              <a:t>Muestra: </a:t>
            </a:r>
            <a:r>
              <a:rPr lang="es-ES_tradnl" sz="2000"/>
              <a:t>Un </a:t>
            </a:r>
            <a:r>
              <a:rPr lang="es-ES_tradnl" sz="2000" i="1" err="1"/>
              <a:t>subset</a:t>
            </a:r>
            <a:r>
              <a:rPr lang="es-ES_tradnl" sz="2000"/>
              <a:t> de una población (como lo que hacen las encuestas) </a:t>
            </a:r>
          </a:p>
          <a:p>
            <a:pPr marL="342900" indent="-342900">
              <a:buAutoNum type="arabicParenR"/>
            </a:pPr>
            <a:endParaRPr lang="es-ES_tradnl" sz="2000"/>
          </a:p>
          <a:p>
            <a:pPr marL="342900" indent="-342900">
              <a:buAutoNum type="arabicParenR"/>
            </a:pPr>
            <a:r>
              <a:rPr lang="es-ES_tradnl" sz="2000" b="1"/>
              <a:t>Estadístico: </a:t>
            </a:r>
            <a:r>
              <a:rPr lang="es-ES_tradnl" sz="2000"/>
              <a:t>Valor (media, por ejemplo) generado de un dato de una </a:t>
            </a:r>
            <a:r>
              <a:rPr lang="es-ES_tradnl" sz="2000" i="1"/>
              <a:t>muestra</a:t>
            </a:r>
            <a:endParaRPr lang="es-ES_tradnl" sz="2000"/>
          </a:p>
          <a:p>
            <a:pPr marL="342900" indent="-342900">
              <a:buAutoNum type="arabicParenR"/>
            </a:pPr>
            <a:endParaRPr lang="es-ES_tradnl" sz="2000"/>
          </a:p>
          <a:p>
            <a:pPr marL="342900" indent="-342900">
              <a:buAutoNum type="arabicParenR"/>
            </a:pPr>
            <a:r>
              <a:rPr lang="es-ES_tradnl" sz="2000" b="1"/>
              <a:t>Parámetro: </a:t>
            </a:r>
            <a:r>
              <a:rPr lang="es-ES_tradnl" sz="2000"/>
              <a:t>Valor generado de un dato </a:t>
            </a:r>
            <a:r>
              <a:rPr lang="es-ES_tradnl" sz="2000" i="1"/>
              <a:t>poblacional</a:t>
            </a:r>
          </a:p>
          <a:p>
            <a:pPr marL="342900" indent="-342900">
              <a:buAutoNum type="arabicParenR"/>
            </a:pPr>
            <a:endParaRPr lang="es-ES_tradnl" sz="2000" i="1"/>
          </a:p>
          <a:p>
            <a:pPr marL="342900" indent="-342900">
              <a:buAutoNum type="arabicParenR"/>
            </a:pPr>
            <a:endParaRPr lang="es-ES_tradnl" sz="2000"/>
          </a:p>
          <a:p>
            <a:r>
              <a:rPr lang="es-ES_tradnl" sz="2000" b="1" i="1"/>
              <a:t>Todos los investigadores definen una población implícita o explícitamente</a:t>
            </a:r>
          </a:p>
        </p:txBody>
      </p:sp>
    </p:spTree>
    <p:extLst>
      <p:ext uri="{BB962C8B-B14F-4D97-AF65-F5344CB8AC3E}">
        <p14:creationId xmlns:p14="http://schemas.microsoft.com/office/powerpoint/2010/main" val="28213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Por ejemplo, la ENDIREH 2016: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794328"/>
            <a:ext cx="91821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8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2745" y="613458"/>
            <a:ext cx="99658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/>
              <a:t>Definir</a:t>
            </a:r>
            <a:r>
              <a:rPr lang="en-US" sz="2800"/>
              <a:t> </a:t>
            </a:r>
            <a:r>
              <a:rPr lang="en-US" sz="2800" err="1"/>
              <a:t>nuestra</a:t>
            </a:r>
            <a:r>
              <a:rPr lang="en-US" sz="2800"/>
              <a:t> </a:t>
            </a:r>
            <a:r>
              <a:rPr lang="en-US" sz="2800" err="1"/>
              <a:t>poblaci</a:t>
            </a:r>
            <a:r>
              <a:rPr lang="es-ES" sz="2800" err="1"/>
              <a:t>ón</a:t>
            </a:r>
            <a:r>
              <a:rPr lang="es-ES" sz="2800"/>
              <a:t> es clave para saber qué tan generalizables son nuestras conclusiones. </a:t>
            </a:r>
          </a:p>
          <a:p>
            <a:endParaRPr lang="es-ES" sz="2800"/>
          </a:p>
          <a:p>
            <a:endParaRPr lang="es-ES" sz="2800"/>
          </a:p>
          <a:p>
            <a:r>
              <a:rPr lang="es-ES" sz="2800"/>
              <a:t> ¿Los individuos que no son parte de nuestra población son sistemáticamente diferentes de los que sí? </a:t>
            </a:r>
          </a:p>
          <a:p>
            <a:endParaRPr lang="es-ES" sz="2800"/>
          </a:p>
          <a:p>
            <a:endParaRPr lang="es-ES" sz="28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4357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Estad</a:t>
            </a:r>
            <a:r>
              <a:rPr lang="es-ES" err="1"/>
              <a:t>ística</a:t>
            </a:r>
            <a:r>
              <a:rPr lang="es-ES"/>
              <a:t> descriptiva vs inferencial: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85732"/>
            <a:ext cx="10058400" cy="4281668"/>
          </a:xfrm>
        </p:spPr>
        <p:txBody>
          <a:bodyPr/>
          <a:lstStyle/>
          <a:p>
            <a:r>
              <a:rPr lang="es-ES_tradnl" dirty="0"/>
              <a:t>Determina si </a:t>
            </a:r>
            <a:r>
              <a:rPr lang="es-ES_tradnl" dirty="0" err="1"/>
              <a:t>est</a:t>
            </a:r>
            <a:r>
              <a:rPr lang="es-ES" dirty="0" err="1"/>
              <a:t>ás</a:t>
            </a:r>
            <a:r>
              <a:rPr lang="es-ES" dirty="0"/>
              <a:t> describiendo sólo a tu muestra o si, a partir de las características de esta puedes hacer conclusiones generalizables al resto de la población. (Es decir, si puedes hacer inferencias)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Ej</a:t>
            </a:r>
            <a:r>
              <a:rPr lang="es-ES" dirty="0"/>
              <a:t>: Las características socioeconómicas de las personas que respondieron una encuesta representativa vs las características de los hombres asesinados desde 2010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¿Qué estas describiendo cuando describes estas bases de datos?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6146157"/>
            <a:ext cx="597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Regresamos</a:t>
            </a:r>
            <a:r>
              <a:rPr lang="en-US" dirty="0"/>
              <a:t> a </a:t>
            </a:r>
            <a:r>
              <a:rPr lang="es-ES" dirty="0"/>
              <a:t>esto luego)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314" y="269111"/>
            <a:ext cx="9601200" cy="1485900"/>
          </a:xfrm>
        </p:spPr>
        <p:txBody>
          <a:bodyPr>
            <a:normAutofit/>
          </a:bodyPr>
          <a:lstStyle/>
          <a:p>
            <a:r>
              <a:rPr lang="es-ES_tradnl" sz="2800"/>
              <a:t>Con eso en mente</a:t>
            </a:r>
            <a:r>
              <a:rPr lang="mr-IN" sz="2800"/>
              <a:t>…</a:t>
            </a:r>
            <a:r>
              <a:rPr lang="es-ES" sz="2800"/>
              <a:t> </a:t>
            </a:r>
            <a:endParaRPr lang="es-ES_tradnl" sz="2800"/>
          </a:p>
        </p:txBody>
      </p:sp>
      <p:sp>
        <p:nvSpPr>
          <p:cNvPr id="4" name="TextBox 3"/>
          <p:cNvSpPr txBox="1"/>
          <p:nvPr/>
        </p:nvSpPr>
        <p:spPr>
          <a:xfrm>
            <a:off x="-169696" y="902865"/>
            <a:ext cx="8299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err="1"/>
              <a:t>Esta</a:t>
            </a:r>
            <a:r>
              <a:rPr lang="es-ES" sz="3600" b="1" u="sng"/>
              <a:t>dística Descriptiva Básica</a:t>
            </a:r>
            <a:endParaRPr lang="en-US" sz="3600" b="1" u="sng"/>
          </a:p>
          <a:p>
            <a:pPr algn="ctr"/>
            <a:endParaRPr lang="en-US" sz="36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56" y="1819031"/>
            <a:ext cx="7009539" cy="467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09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860</TotalTime>
  <Words>2049</Words>
  <Application>Microsoft Macintosh PowerPoint</Application>
  <PresentationFormat>Widescreen</PresentationFormat>
  <Paragraphs>273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Calibri</vt:lpstr>
      <vt:lpstr>Franklin Gothic Book</vt:lpstr>
      <vt:lpstr>Crop</vt:lpstr>
      <vt:lpstr>¿Cómo leer datos? </vt:lpstr>
      <vt:lpstr>¿Por qué aprender estadística descriptiva y a usar bien info cuantitativa? </vt:lpstr>
      <vt:lpstr>No podemos vivir de evidencia anecdótica </vt:lpstr>
      <vt:lpstr>PowerPoint Presentation</vt:lpstr>
      <vt:lpstr>Estadística Descriptiva</vt:lpstr>
      <vt:lpstr>Por ejemplo, la ENDIREH 2016:</vt:lpstr>
      <vt:lpstr>PowerPoint Presentation</vt:lpstr>
      <vt:lpstr>Estadística descriptiva vs inferencial:</vt:lpstr>
      <vt:lpstr>Con eso en mente… </vt:lpstr>
      <vt:lpstr>PowerPoint Presentation</vt:lpstr>
      <vt:lpstr>PowerPoint Presentation</vt:lpstr>
      <vt:lpstr>PowerPoint Presentation</vt:lpstr>
      <vt:lpstr>PowerPoint Presentation</vt:lpstr>
      <vt:lpstr>P: ¿Podemos ver qué valores dividen a la población en 4? ¿En 10?    R: Obvia!   Cuartiles, quintiles, deciles y centiles – misma lógica que la mediana y harto informativos</vt:lpstr>
      <vt:lpstr>PowerPoint Presentation</vt:lpstr>
      <vt:lpstr>PowerPoint Presentation</vt:lpstr>
      <vt:lpstr>Medidas de Variabilidad</vt:lpstr>
      <vt:lpstr>Si yo les digo que, en promedio las personas sacaron 6.6 de calificación </vt:lpstr>
      <vt:lpstr>PowerPoint Presentation</vt:lpstr>
      <vt:lpstr>PowerPoint Presentation</vt:lpstr>
      <vt:lpstr>PowerPoint Presentation</vt:lpstr>
      <vt:lpstr>PowerPoint Presentation</vt:lpstr>
      <vt:lpstr>¿Cómo leer datos?  </vt:lpstr>
      <vt:lpstr>PowerPoint Presentation</vt:lpstr>
      <vt:lpstr>PowerPoint Presentation</vt:lpstr>
      <vt:lpstr>PowerPoint Presentation</vt:lpstr>
      <vt:lpstr>PowerPoint Presentation</vt:lpstr>
      <vt:lpstr>Paréntesis: ¿Tasa, Total o Porcentaje? </vt:lpstr>
      <vt:lpstr>Paréntesis: ¿Tasa, Total o Porcentaje? </vt:lpstr>
      <vt:lpstr>Un ejemplo (datos reales) de muertes maternas</vt:lpstr>
      <vt:lpstr>PowerPoint Presentation</vt:lpstr>
      <vt:lpstr>Tons? Tasa (o Razón de Muerte Materna)</vt:lpstr>
      <vt:lpstr>Tasas sirven para … poder comparar!    En el tiempo o entre poblaciones de diferente tamaño.  ¿Podemos comparar el total de muertes maternas en Kenia y en EEUU?   ¿Pero la razón? La ‘probabilidad’ de que una mujer se muera en el parto o purperio sí </vt:lpstr>
      <vt:lpstr>Contrafactuales </vt:lpstr>
      <vt:lpstr>Pensemos en un experimento de laboratorio…</vt:lpstr>
      <vt:lpstr>Las mujeres ganan 77 centavos por cada dolar que gana un hombre</vt:lpstr>
      <vt:lpstr>“El matrimonio de menores de edad debería estar prohibido para proteger a las mujeres”   Agree o disagree?     </vt:lpstr>
      <vt:lpstr>Magnitud del problema ¿muchas, pocas? Comparadas con quién</vt:lpstr>
      <vt:lpstr>PowerPoint Presentation</vt:lpstr>
      <vt:lpstr>Contrafactual:    ¿Si no fueran casadas y fueran unidas serían menos vulnerables?  ¿Si fueran solteras?</vt:lpstr>
      <vt:lpstr>PowerPoint Presentation</vt:lpstr>
      <vt:lpstr>PowerPoint Presentation</vt:lpstr>
      <vt:lpstr>¿Qué concluimos de prohibir el matrimonio adolescente? (después de ver los datos)        comparar con:  http://www.milenio.com/politica/tener_12_anos-estar_casada-cimacnoticias-redim-madres_adolescentes-milenio_noticias_0_842915716.html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¿Cómo leer datos? </dc:title>
  <dc:creator>carolina torreblanca</dc:creator>
  <cp:lastModifiedBy>Microsoft Office User</cp:lastModifiedBy>
  <cp:revision>73</cp:revision>
  <dcterms:created xsi:type="dcterms:W3CDTF">2018-02-15T16:17:08Z</dcterms:created>
  <dcterms:modified xsi:type="dcterms:W3CDTF">2018-08-29T14:32:41Z</dcterms:modified>
</cp:coreProperties>
</file>